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7" r:id="rId3"/>
    <p:sldId id="258" r:id="rId4"/>
    <p:sldId id="259" r:id="rId5"/>
    <p:sldId id="261" r:id="rId6"/>
    <p:sldId id="262" r:id="rId7"/>
    <p:sldId id="263" r:id="rId8"/>
    <p:sldId id="264" r:id="rId9"/>
    <p:sldId id="265" r:id="rId10"/>
    <p:sldId id="266" r:id="rId11"/>
    <p:sldId id="267" r:id="rId12"/>
    <p:sldId id="294" r:id="rId13"/>
    <p:sldId id="268" r:id="rId14"/>
    <p:sldId id="269" r:id="rId15"/>
    <p:sldId id="270" r:id="rId16"/>
    <p:sldId id="272" r:id="rId17"/>
    <p:sldId id="273" r:id="rId18"/>
    <p:sldId id="274" r:id="rId19"/>
    <p:sldId id="275" r:id="rId20"/>
    <p:sldId id="276" r:id="rId21"/>
    <p:sldId id="277" r:id="rId22"/>
    <p:sldId id="278" r:id="rId23"/>
    <p:sldId id="279" r:id="rId24"/>
    <p:sldId id="280" r:id="rId25"/>
    <p:sldId id="281" r:id="rId26"/>
    <p:sldId id="283" r:id="rId27"/>
    <p:sldId id="287" r:id="rId28"/>
    <p:sldId id="291" r:id="rId29"/>
    <p:sldId id="292" r:id="rId30"/>
    <p:sldId id="293"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ichel van Hulten" initials="MvH"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5" d="100"/>
          <a:sy n="75" d="100"/>
        </p:scale>
        <p:origin x="-1242" y="-10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1697CC7-8A4E-4328-A86E-0D6591C00DBB}" type="datetimeFigureOut">
              <a:rPr lang="nl-NL" smtClean="0"/>
              <a:t>11-11-2013</a:t>
            </a:fld>
            <a:endParaRPr lang="nl-NL"/>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182F482-3DF8-4BF0-A96C-85FF85C8D3A0}" type="slidenum">
              <a:rPr lang="nl-NL" smtClean="0"/>
              <a:t>‹#›</a:t>
            </a:fld>
            <a:endParaRPr lang="nl-NL"/>
          </a:p>
        </p:txBody>
      </p:sp>
    </p:spTree>
    <p:extLst>
      <p:ext uri="{BB962C8B-B14F-4D97-AF65-F5344CB8AC3E}">
        <p14:creationId xmlns:p14="http://schemas.microsoft.com/office/powerpoint/2010/main" val="32385068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Michel van Hulten</a:t>
            </a:r>
            <a:endParaRPr lang="nl-NL" dirty="0"/>
          </a:p>
        </p:txBody>
      </p:sp>
      <p:sp>
        <p:nvSpPr>
          <p:cNvPr id="4" name="Slide Number Placeholder 3"/>
          <p:cNvSpPr>
            <a:spLocks noGrp="1"/>
          </p:cNvSpPr>
          <p:nvPr>
            <p:ph type="sldNum" sz="quarter" idx="10"/>
          </p:nvPr>
        </p:nvSpPr>
        <p:spPr/>
        <p:txBody>
          <a:bodyPr/>
          <a:lstStyle/>
          <a:p>
            <a:fld id="{9182F482-3DF8-4BF0-A96C-85FF85C8D3A0}" type="slidenum">
              <a:rPr lang="nl-NL" smtClean="0"/>
              <a:t>1</a:t>
            </a:fld>
            <a:endParaRPr lang="nl-NL"/>
          </a:p>
        </p:txBody>
      </p:sp>
    </p:spTree>
    <p:extLst>
      <p:ext uri="{BB962C8B-B14F-4D97-AF65-F5344CB8AC3E}">
        <p14:creationId xmlns:p14="http://schemas.microsoft.com/office/powerpoint/2010/main" val="17656193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Niet</a:t>
            </a:r>
            <a:r>
              <a:rPr lang="en-US" dirty="0" smtClean="0"/>
              <a:t> </a:t>
            </a:r>
            <a:r>
              <a:rPr lang="en-US" dirty="0" err="1" smtClean="0"/>
              <a:t>achter</a:t>
            </a:r>
            <a:r>
              <a:rPr lang="en-US" dirty="0" smtClean="0"/>
              <a:t> de geraniums </a:t>
            </a:r>
            <a:r>
              <a:rPr lang="en-US" dirty="0" err="1" smtClean="0"/>
              <a:t>zitten</a:t>
            </a:r>
            <a:r>
              <a:rPr lang="en-US" dirty="0" smtClean="0"/>
              <a:t> </a:t>
            </a:r>
            <a:r>
              <a:rPr lang="en-US" dirty="0" err="1" smtClean="0"/>
              <a:t>betekent</a:t>
            </a:r>
            <a:r>
              <a:rPr lang="en-US" dirty="0" smtClean="0"/>
              <a:t> </a:t>
            </a:r>
            <a:r>
              <a:rPr lang="en-US" dirty="0" err="1" smtClean="0"/>
              <a:t>deelnemen</a:t>
            </a:r>
            <a:r>
              <a:rPr lang="en-US" dirty="0" smtClean="0"/>
              <a:t> </a:t>
            </a:r>
            <a:r>
              <a:rPr lang="en-US" dirty="0" err="1" smtClean="0"/>
              <a:t>aan</a:t>
            </a:r>
            <a:r>
              <a:rPr lang="en-US" dirty="0" smtClean="0"/>
              <a:t> het </a:t>
            </a:r>
            <a:r>
              <a:rPr lang="en-US" dirty="0" err="1" smtClean="0"/>
              <a:t>verkeer</a:t>
            </a:r>
            <a:r>
              <a:rPr lang="en-US" dirty="0" smtClean="0"/>
              <a:t>.</a:t>
            </a:r>
          </a:p>
          <a:p>
            <a:r>
              <a:rPr lang="en-US" dirty="0" err="1" smtClean="0"/>
              <a:t>Voor</a:t>
            </a:r>
            <a:r>
              <a:rPr lang="en-US" dirty="0" smtClean="0"/>
              <a:t> </a:t>
            </a:r>
            <a:r>
              <a:rPr lang="en-US" dirty="0" err="1" smtClean="0"/>
              <a:t>senioren</a:t>
            </a:r>
            <a:r>
              <a:rPr lang="en-US" dirty="0" smtClean="0"/>
              <a:t> </a:t>
            </a:r>
            <a:r>
              <a:rPr lang="en-US" dirty="0" err="1" smtClean="0"/>
              <a:t>betekent</a:t>
            </a:r>
            <a:r>
              <a:rPr lang="en-US" dirty="0" smtClean="0"/>
              <a:t> het </a:t>
            </a:r>
            <a:r>
              <a:rPr lang="en-US" dirty="0" err="1" smtClean="0"/>
              <a:t>dikwijls</a:t>
            </a:r>
            <a:r>
              <a:rPr lang="en-US" dirty="0" smtClean="0"/>
              <a:t>: je </a:t>
            </a:r>
            <a:r>
              <a:rPr lang="en-US" dirty="0" err="1" smtClean="0"/>
              <a:t>laten</a:t>
            </a:r>
            <a:r>
              <a:rPr lang="en-US" dirty="0" smtClean="0"/>
              <a:t> </a:t>
            </a:r>
            <a:r>
              <a:rPr lang="en-US" dirty="0" err="1" smtClean="0"/>
              <a:t>vervoeren</a:t>
            </a:r>
            <a:endParaRPr lang="nl-NL" dirty="0"/>
          </a:p>
        </p:txBody>
      </p:sp>
      <p:sp>
        <p:nvSpPr>
          <p:cNvPr id="4" name="Slide Number Placeholder 3"/>
          <p:cNvSpPr>
            <a:spLocks noGrp="1"/>
          </p:cNvSpPr>
          <p:nvPr>
            <p:ph type="sldNum" sz="quarter" idx="10"/>
          </p:nvPr>
        </p:nvSpPr>
        <p:spPr/>
        <p:txBody>
          <a:bodyPr/>
          <a:lstStyle/>
          <a:p>
            <a:fld id="{90DBE070-92F8-4F2D-B70D-56C1A47D634E}" type="slidenum">
              <a:rPr lang="nl-NL" smtClean="0"/>
              <a:t>7</a:t>
            </a:fld>
            <a:endParaRPr lang="nl-NL"/>
          </a:p>
        </p:txBody>
      </p:sp>
    </p:spTree>
    <p:extLst>
      <p:ext uri="{BB962C8B-B14F-4D97-AF65-F5344CB8AC3E}">
        <p14:creationId xmlns:p14="http://schemas.microsoft.com/office/powerpoint/2010/main" val="20754739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Informeren</a:t>
            </a:r>
            <a:r>
              <a:rPr lang="en-US" dirty="0" smtClean="0"/>
              <a:t> en </a:t>
            </a:r>
            <a:r>
              <a:rPr lang="en-US" dirty="0" err="1" smtClean="0"/>
              <a:t>overtuigen</a:t>
            </a:r>
            <a:r>
              <a:rPr lang="en-US" dirty="0" smtClean="0"/>
              <a:t> </a:t>
            </a:r>
            <a:r>
              <a:rPr lang="en-US" dirty="0" err="1" smtClean="0"/>
              <a:t>dat</a:t>
            </a:r>
            <a:r>
              <a:rPr lang="en-US" dirty="0" smtClean="0"/>
              <a:t> ‘Gratis’ Openbaar Vervoer </a:t>
            </a:r>
            <a:r>
              <a:rPr lang="en-US" dirty="0" err="1" smtClean="0"/>
              <a:t>niet</a:t>
            </a:r>
            <a:r>
              <a:rPr lang="en-US" dirty="0" smtClean="0"/>
              <a:t> </a:t>
            </a:r>
            <a:r>
              <a:rPr lang="en-US" dirty="0" err="1" smtClean="0"/>
              <a:t>een</a:t>
            </a:r>
            <a:r>
              <a:rPr lang="en-US" dirty="0" smtClean="0"/>
              <a:t> </a:t>
            </a:r>
            <a:r>
              <a:rPr lang="en-US" dirty="0" err="1" smtClean="0"/>
              <a:t>wat</a:t>
            </a:r>
            <a:r>
              <a:rPr lang="en-US" dirty="0" smtClean="0"/>
              <a:t> </a:t>
            </a:r>
            <a:r>
              <a:rPr lang="en-US" dirty="0" err="1" smtClean="0"/>
              <a:t>dwaze</a:t>
            </a:r>
            <a:r>
              <a:rPr lang="en-US" baseline="0" dirty="0" smtClean="0"/>
              <a:t> </a:t>
            </a:r>
            <a:r>
              <a:rPr lang="en-US" baseline="0" dirty="0" err="1" smtClean="0"/>
              <a:t>hersenschim</a:t>
            </a:r>
            <a:r>
              <a:rPr lang="en-US" baseline="0" dirty="0" smtClean="0"/>
              <a:t> is, maar </a:t>
            </a:r>
            <a:r>
              <a:rPr lang="en-US" baseline="0" dirty="0" err="1" smtClean="0"/>
              <a:t>realiteit</a:t>
            </a:r>
            <a:r>
              <a:rPr lang="en-US" baseline="0" dirty="0" smtClean="0"/>
              <a:t> is en </a:t>
            </a:r>
            <a:r>
              <a:rPr lang="en-US" baseline="0" dirty="0" err="1" smtClean="0"/>
              <a:t>kan</a:t>
            </a:r>
            <a:r>
              <a:rPr lang="en-US" baseline="0" dirty="0" smtClean="0"/>
              <a:t> </a:t>
            </a:r>
            <a:r>
              <a:rPr lang="en-US" baseline="0" dirty="0" err="1" smtClean="0"/>
              <a:t>worden</a:t>
            </a:r>
            <a:r>
              <a:rPr lang="en-US" baseline="0" dirty="0" smtClean="0"/>
              <a:t>.</a:t>
            </a:r>
          </a:p>
          <a:p>
            <a:endParaRPr lang="en-US" baseline="0" dirty="0" smtClean="0"/>
          </a:p>
          <a:p>
            <a:r>
              <a:rPr lang="en-US" baseline="0" dirty="0" err="1" smtClean="0"/>
              <a:t>Wat</a:t>
            </a:r>
            <a:r>
              <a:rPr lang="en-US" baseline="0" dirty="0" smtClean="0"/>
              <a:t> </a:t>
            </a:r>
            <a:r>
              <a:rPr lang="en-US" baseline="0" dirty="0" err="1" smtClean="0"/>
              <a:t>te</a:t>
            </a:r>
            <a:r>
              <a:rPr lang="en-US" baseline="0" dirty="0" smtClean="0"/>
              <a:t> </a:t>
            </a:r>
            <a:r>
              <a:rPr lang="en-US" baseline="0" dirty="0" err="1" smtClean="0"/>
              <a:t>doen</a:t>
            </a:r>
            <a:r>
              <a:rPr lang="en-US" baseline="0" dirty="0" smtClean="0"/>
              <a:t> </a:t>
            </a:r>
            <a:r>
              <a:rPr lang="en-US" baseline="0" dirty="0" err="1" smtClean="0"/>
              <a:t>om</a:t>
            </a:r>
            <a:r>
              <a:rPr lang="en-US" baseline="0" dirty="0" smtClean="0"/>
              <a:t> het </a:t>
            </a:r>
            <a:r>
              <a:rPr lang="en-US" baseline="0" dirty="0" err="1" smtClean="0"/>
              <a:t>te</a:t>
            </a:r>
            <a:r>
              <a:rPr lang="en-US" baseline="0" dirty="0" smtClean="0"/>
              <a:t> </a:t>
            </a:r>
            <a:r>
              <a:rPr lang="en-US" baseline="0" dirty="0" err="1" smtClean="0"/>
              <a:t>realiseren</a:t>
            </a:r>
            <a:r>
              <a:rPr lang="en-US" baseline="0" dirty="0" smtClean="0"/>
              <a:t>?</a:t>
            </a:r>
            <a:endParaRPr lang="nl-NL" dirty="0"/>
          </a:p>
        </p:txBody>
      </p:sp>
      <p:sp>
        <p:nvSpPr>
          <p:cNvPr id="4" name="Slide Number Placeholder 3"/>
          <p:cNvSpPr>
            <a:spLocks noGrp="1"/>
          </p:cNvSpPr>
          <p:nvPr>
            <p:ph type="sldNum" sz="quarter" idx="10"/>
          </p:nvPr>
        </p:nvSpPr>
        <p:spPr/>
        <p:txBody>
          <a:bodyPr/>
          <a:lstStyle/>
          <a:p>
            <a:fld id="{90DBE070-92F8-4F2D-B70D-56C1A47D634E}" type="slidenum">
              <a:rPr lang="nl-NL" smtClean="0"/>
              <a:t>11</a:t>
            </a:fld>
            <a:endParaRPr lang="nl-NL"/>
          </a:p>
        </p:txBody>
      </p:sp>
    </p:spTree>
    <p:extLst>
      <p:ext uri="{BB962C8B-B14F-4D97-AF65-F5344CB8AC3E}">
        <p14:creationId xmlns:p14="http://schemas.microsoft.com/office/powerpoint/2010/main" val="30762722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nl-NL"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1970</a:t>
            </a:r>
            <a:endParaRPr lang="nl-NL"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2001</a:t>
            </a:r>
            <a:endParaRPr lang="nl-NL"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2005</a:t>
            </a:r>
            <a:endParaRPr lang="nl-NL"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2012</a:t>
            </a:r>
            <a:endParaRPr lang="nl-NL"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Road-lengths in the Netherlands in kilometers</a:t>
            </a:r>
            <a:endParaRPr lang="nl-NL" sz="1200" kern="1200" dirty="0" smtClean="0">
              <a:solidFill>
                <a:schemeClr val="tx1"/>
              </a:solidFill>
              <a:effectLst/>
              <a:latin typeface="+mn-lt"/>
              <a:ea typeface="+mn-ea"/>
              <a:cs typeface="+mn-cs"/>
            </a:endParaRPr>
          </a:p>
          <a:p>
            <a:r>
              <a:rPr lang="nl-NL" sz="1200" kern="1200" dirty="0" smtClean="0">
                <a:solidFill>
                  <a:schemeClr val="tx1"/>
                </a:solidFill>
                <a:effectLst/>
                <a:latin typeface="+mn-lt"/>
                <a:ea typeface="+mn-ea"/>
                <a:cs typeface="+mn-cs"/>
              </a:rPr>
              <a:t>Number of personal cars</a:t>
            </a:r>
          </a:p>
          <a:p>
            <a:r>
              <a:rPr lang="nl-NL" sz="1200" kern="1200" dirty="0" smtClean="0">
                <a:solidFill>
                  <a:schemeClr val="tx1"/>
                </a:solidFill>
                <a:effectLst/>
                <a:latin typeface="+mn-lt"/>
                <a:ea typeface="+mn-ea"/>
                <a:cs typeface="+mn-cs"/>
              </a:rPr>
              <a:t>  76.990</a:t>
            </a:r>
          </a:p>
          <a:p>
            <a:r>
              <a:rPr lang="nl-NL" sz="1200" kern="1200" dirty="0" smtClean="0">
                <a:solidFill>
                  <a:schemeClr val="tx1"/>
                </a:solidFill>
                <a:effectLst/>
                <a:latin typeface="+mn-lt"/>
                <a:ea typeface="+mn-ea"/>
                <a:cs typeface="+mn-cs"/>
              </a:rPr>
              <a:t> </a:t>
            </a:r>
          </a:p>
          <a:p>
            <a:r>
              <a:rPr lang="nl-NL" sz="1200" kern="1200" dirty="0" smtClean="0">
                <a:solidFill>
                  <a:schemeClr val="tx1"/>
                </a:solidFill>
                <a:effectLst/>
                <a:latin typeface="+mn-lt"/>
                <a:ea typeface="+mn-ea"/>
                <a:cs typeface="+mn-cs"/>
              </a:rPr>
              <a:t>2.405.000</a:t>
            </a:r>
          </a:p>
          <a:p>
            <a:r>
              <a:rPr lang="nl-NL" sz="1200" kern="1200" dirty="0" smtClean="0">
                <a:solidFill>
                  <a:schemeClr val="tx1"/>
                </a:solidFill>
                <a:effectLst/>
                <a:latin typeface="+mn-lt"/>
                <a:ea typeface="+mn-ea"/>
                <a:cs typeface="+mn-cs"/>
              </a:rPr>
              <a:t>   130.446</a:t>
            </a:r>
          </a:p>
          <a:p>
            <a:r>
              <a:rPr lang="nl-NL" sz="1200" kern="1200" dirty="0" smtClean="0">
                <a:solidFill>
                  <a:schemeClr val="tx1"/>
                </a:solidFill>
                <a:effectLst/>
                <a:latin typeface="+mn-lt"/>
                <a:ea typeface="+mn-ea"/>
                <a:cs typeface="+mn-cs"/>
              </a:rPr>
              <a:t> </a:t>
            </a:r>
          </a:p>
          <a:p>
            <a:r>
              <a:rPr lang="nl-NL" sz="1200" kern="1200" dirty="0" smtClean="0">
                <a:solidFill>
                  <a:schemeClr val="tx1"/>
                </a:solidFill>
                <a:effectLst/>
                <a:latin typeface="+mn-lt"/>
                <a:ea typeface="+mn-ea"/>
                <a:cs typeface="+mn-cs"/>
              </a:rPr>
              <a:t>6.539.000 </a:t>
            </a:r>
          </a:p>
          <a:p>
            <a:r>
              <a:rPr lang="en-US" sz="1200" kern="1200" dirty="0" smtClean="0">
                <a:solidFill>
                  <a:schemeClr val="tx1"/>
                </a:solidFill>
                <a:effectLst/>
                <a:latin typeface="+mn-lt"/>
                <a:ea typeface="+mn-ea"/>
                <a:cs typeface="+mn-cs"/>
              </a:rPr>
              <a:t> </a:t>
            </a:r>
            <a:endParaRPr lang="nl-NL" sz="1200" kern="1200" dirty="0" smtClean="0">
              <a:solidFill>
                <a:schemeClr val="tx1"/>
              </a:solidFill>
              <a:effectLst/>
              <a:latin typeface="+mn-lt"/>
              <a:ea typeface="+mn-ea"/>
              <a:cs typeface="+mn-cs"/>
            </a:endParaRPr>
          </a:p>
          <a:p>
            <a:r>
              <a:rPr lang="nl-NL" sz="1200" kern="1200" dirty="0" smtClean="0">
                <a:solidFill>
                  <a:schemeClr val="tx1"/>
                </a:solidFill>
                <a:effectLst/>
                <a:latin typeface="+mn-lt"/>
                <a:ea typeface="+mn-ea"/>
                <a:cs typeface="+mn-cs"/>
              </a:rPr>
              <a:t>   134.218</a:t>
            </a:r>
          </a:p>
          <a:p>
            <a:r>
              <a:rPr lang="nl-NL" sz="1200" kern="1200" dirty="0" smtClean="0">
                <a:solidFill>
                  <a:schemeClr val="tx1"/>
                </a:solidFill>
                <a:effectLst/>
                <a:latin typeface="+mn-lt"/>
                <a:ea typeface="+mn-ea"/>
                <a:cs typeface="+mn-cs"/>
              </a:rPr>
              <a:t> </a:t>
            </a:r>
          </a:p>
          <a:p>
            <a:r>
              <a:rPr lang="nl-NL" sz="1200" kern="1200" dirty="0" smtClean="0">
                <a:solidFill>
                  <a:schemeClr val="tx1"/>
                </a:solidFill>
                <a:effectLst/>
                <a:latin typeface="+mn-lt"/>
                <a:ea typeface="+mn-ea"/>
                <a:cs typeface="+mn-cs"/>
              </a:rPr>
              <a:t>7.299.000</a:t>
            </a:r>
          </a:p>
          <a:p>
            <a:r>
              <a:rPr lang="nl-NL" sz="1200" kern="1200" dirty="0" smtClean="0">
                <a:solidFill>
                  <a:schemeClr val="tx1"/>
                </a:solidFill>
                <a:effectLst/>
                <a:latin typeface="+mn-lt"/>
                <a:ea typeface="+mn-ea"/>
                <a:cs typeface="+mn-cs"/>
              </a:rPr>
              <a:t>   139.295</a:t>
            </a:r>
          </a:p>
          <a:p>
            <a:r>
              <a:rPr lang="nl-NL" sz="1200" kern="1200" dirty="0" smtClean="0">
                <a:solidFill>
                  <a:schemeClr val="tx1"/>
                </a:solidFill>
                <a:effectLst/>
                <a:latin typeface="+mn-lt"/>
                <a:ea typeface="+mn-ea"/>
                <a:cs typeface="+mn-cs"/>
              </a:rPr>
              <a:t> </a:t>
            </a:r>
          </a:p>
          <a:p>
            <a:r>
              <a:rPr lang="nl-NL" sz="1200" kern="1200" dirty="0" smtClean="0">
                <a:solidFill>
                  <a:schemeClr val="tx1"/>
                </a:solidFill>
                <a:effectLst/>
                <a:latin typeface="+mn-lt"/>
                <a:ea typeface="+mn-ea"/>
                <a:cs typeface="+mn-cs"/>
              </a:rPr>
              <a:t>8.126.000</a:t>
            </a:r>
          </a:p>
          <a:p>
            <a:r>
              <a:rPr lang="nl-NL" sz="1200"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Road-length per car in meters</a:t>
            </a:r>
            <a:endParaRPr lang="nl-NL" sz="1200" kern="1200" dirty="0" smtClean="0">
              <a:solidFill>
                <a:schemeClr val="tx1"/>
              </a:solidFill>
              <a:effectLst/>
              <a:latin typeface="+mn-lt"/>
              <a:ea typeface="+mn-ea"/>
              <a:cs typeface="+mn-cs"/>
            </a:endParaRPr>
          </a:p>
          <a:p>
            <a:r>
              <a:rPr lang="nl-NL" sz="1200" kern="1200" dirty="0" smtClean="0">
                <a:solidFill>
                  <a:schemeClr val="tx1"/>
                </a:solidFill>
                <a:effectLst/>
                <a:latin typeface="+mn-lt"/>
                <a:ea typeface="+mn-ea"/>
                <a:cs typeface="+mn-cs"/>
              </a:rPr>
              <a:t>32,01</a:t>
            </a:r>
          </a:p>
          <a:p>
            <a:r>
              <a:rPr lang="nl-NL" sz="1200" kern="1200" dirty="0" smtClean="0">
                <a:solidFill>
                  <a:schemeClr val="tx1"/>
                </a:solidFill>
                <a:effectLst/>
                <a:latin typeface="+mn-lt"/>
                <a:ea typeface="+mn-ea"/>
                <a:cs typeface="+mn-cs"/>
              </a:rPr>
              <a:t>19,95</a:t>
            </a:r>
          </a:p>
          <a:p>
            <a:r>
              <a:rPr lang="nl-NL" sz="1200" kern="1200" dirty="0" smtClean="0">
                <a:solidFill>
                  <a:schemeClr val="tx1"/>
                </a:solidFill>
                <a:effectLst/>
                <a:latin typeface="+mn-lt"/>
                <a:ea typeface="+mn-ea"/>
                <a:cs typeface="+mn-cs"/>
              </a:rPr>
              <a:t>18,39</a:t>
            </a:r>
          </a:p>
          <a:p>
            <a:r>
              <a:rPr lang="nl-NL" sz="1200" kern="1200" dirty="0" smtClean="0">
                <a:solidFill>
                  <a:schemeClr val="tx1"/>
                </a:solidFill>
                <a:effectLst/>
                <a:latin typeface="+mn-lt"/>
                <a:ea typeface="+mn-ea"/>
                <a:cs typeface="+mn-cs"/>
              </a:rPr>
              <a:t>17,14</a:t>
            </a:r>
          </a:p>
          <a:p>
            <a:r>
              <a:rPr lang="nl-NL" sz="1200" kern="1200" dirty="0" smtClean="0">
                <a:solidFill>
                  <a:schemeClr val="tx1"/>
                </a:solidFill>
                <a:effectLst/>
                <a:latin typeface="+mn-lt"/>
                <a:ea typeface="+mn-ea"/>
                <a:cs typeface="+mn-cs"/>
              </a:rPr>
              <a:t> </a:t>
            </a:r>
          </a:p>
          <a:p>
            <a:r>
              <a:rPr lang="nl-NL"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Data from </a:t>
            </a:r>
            <a:r>
              <a:rPr lang="en-US" sz="1200" kern="1200" dirty="0" err="1" smtClean="0">
                <a:solidFill>
                  <a:schemeClr val="tx1"/>
                </a:solidFill>
                <a:effectLst/>
                <a:latin typeface="+mn-lt"/>
                <a:ea typeface="+mn-ea"/>
                <a:cs typeface="+mn-cs"/>
              </a:rPr>
              <a:t>Jaaroverzicht</a:t>
            </a:r>
            <a:r>
              <a:rPr lang="en-US" sz="1200" kern="1200" dirty="0" smtClean="0">
                <a:solidFill>
                  <a:schemeClr val="tx1"/>
                </a:solidFill>
                <a:effectLst/>
                <a:latin typeface="+mn-lt"/>
                <a:ea typeface="+mn-ea"/>
                <a:cs typeface="+mn-cs"/>
              </a:rPr>
              <a:t> [annual report] BOVAG-</a:t>
            </a:r>
            <a:r>
              <a:rPr lang="en-US" sz="1200" kern="1200" dirty="0" err="1" smtClean="0">
                <a:solidFill>
                  <a:schemeClr val="tx1"/>
                </a:solidFill>
                <a:effectLst/>
                <a:latin typeface="+mn-lt"/>
                <a:ea typeface="+mn-ea"/>
                <a:cs typeface="+mn-cs"/>
              </a:rPr>
              <a:t>Rai</a:t>
            </a:r>
            <a:r>
              <a:rPr lang="en-US" sz="1200" kern="1200" dirty="0" smtClean="0">
                <a:solidFill>
                  <a:schemeClr val="tx1"/>
                </a:solidFill>
                <a:effectLst/>
                <a:latin typeface="+mn-lt"/>
                <a:ea typeface="+mn-ea"/>
                <a:cs typeface="+mn-cs"/>
              </a:rPr>
              <a:t> 2011-12, BOVAG Mobiliteit in </a:t>
            </a:r>
            <a:r>
              <a:rPr lang="en-US" sz="1200" kern="1200" dirty="0" err="1" smtClean="0">
                <a:solidFill>
                  <a:schemeClr val="tx1"/>
                </a:solidFill>
                <a:effectLst/>
                <a:latin typeface="+mn-lt"/>
                <a:ea typeface="+mn-ea"/>
                <a:cs typeface="+mn-cs"/>
              </a:rPr>
              <a:t>Cijfers</a:t>
            </a:r>
            <a:r>
              <a:rPr lang="en-US" sz="1200" kern="1200" dirty="0" smtClean="0">
                <a:solidFill>
                  <a:schemeClr val="tx1"/>
                </a:solidFill>
                <a:effectLst/>
                <a:latin typeface="+mn-lt"/>
                <a:ea typeface="+mn-ea"/>
                <a:cs typeface="+mn-cs"/>
              </a:rPr>
              <a:t> [Mobility in figures] 2012, CBS </a:t>
            </a:r>
            <a:r>
              <a:rPr lang="en-US" sz="1200" kern="1200" dirty="0" err="1" smtClean="0">
                <a:solidFill>
                  <a:schemeClr val="tx1"/>
                </a:solidFill>
                <a:effectLst/>
                <a:latin typeface="+mn-lt"/>
                <a:ea typeface="+mn-ea"/>
                <a:cs typeface="+mn-cs"/>
              </a:rPr>
              <a:t>Statistisch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Zakboek</a:t>
            </a:r>
            <a:r>
              <a:rPr lang="en-US" sz="1200" kern="1200" dirty="0" smtClean="0">
                <a:solidFill>
                  <a:schemeClr val="tx1"/>
                </a:solidFill>
                <a:effectLst/>
                <a:latin typeface="+mn-lt"/>
                <a:ea typeface="+mn-ea"/>
                <a:cs typeface="+mn-cs"/>
              </a:rPr>
              <a:t>  [statistical pocketbook]1971. </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It is remarkable to note that with roughly 17 meters road available per car (not counting over 1 million trucks and buses), no car can move if all want to start at the same time. And if one stops, all have to stop.  </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In the present situation, personal cars can only be of use if most car-drivers don/t drive at the same time! </a:t>
            </a:r>
            <a:endParaRPr lang="nl-NL" dirty="0"/>
          </a:p>
        </p:txBody>
      </p:sp>
      <p:sp>
        <p:nvSpPr>
          <p:cNvPr id="4" name="Slide Number Placeholder 3"/>
          <p:cNvSpPr>
            <a:spLocks noGrp="1"/>
          </p:cNvSpPr>
          <p:nvPr>
            <p:ph type="sldNum" sz="quarter" idx="10"/>
          </p:nvPr>
        </p:nvSpPr>
        <p:spPr/>
        <p:txBody>
          <a:bodyPr/>
          <a:lstStyle/>
          <a:p>
            <a:fld id="{9182F482-3DF8-4BF0-A96C-85FF85C8D3A0}" type="slidenum">
              <a:rPr lang="nl-NL" smtClean="0"/>
              <a:t>12</a:t>
            </a:fld>
            <a:endParaRPr lang="nl-NL"/>
          </a:p>
        </p:txBody>
      </p:sp>
    </p:spTree>
    <p:extLst>
      <p:ext uri="{BB962C8B-B14F-4D97-AF65-F5344CB8AC3E}">
        <p14:creationId xmlns:p14="http://schemas.microsoft.com/office/powerpoint/2010/main" val="23600539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nl-NL" sz="1200" b="0" i="0" u="none" strike="noStrike" kern="1200" baseline="0" dirty="0" smtClean="0">
                <a:solidFill>
                  <a:schemeClr val="tx1"/>
                </a:solidFill>
                <a:latin typeface="+mn-lt"/>
                <a:ea typeface="+mn-ea"/>
                <a:cs typeface="+mn-cs"/>
              </a:rPr>
              <a:t>Een vriendschap bezegelen? Een contract van een vriendelijke ‘toefje’ voorzien? Bijvoorbeeld wanneer de aannemer of de opdrachtgever een cadeau aanbiedt als het hoogste punt wordt bereikt, of een gebouw wordt opgeleverd? De bos bloemen die een soliste ontvangt aan het eind van haar optreden? Een huwelijkssluiting waarbij de wederzijdse schoonfamilies cadeaus uitwisselen? Een staatsbezoek waarbij koningen en presidenten elkaar fêteren? Maar ook het kind dat bij de slager een plakje worst voor niets krijgt wanneer moeder vlees komt kopen? </a:t>
            </a:r>
            <a:endParaRPr lang="nl-NL" dirty="0"/>
          </a:p>
        </p:txBody>
      </p:sp>
      <p:sp>
        <p:nvSpPr>
          <p:cNvPr id="4" name="Slide Number Placeholder 3"/>
          <p:cNvSpPr>
            <a:spLocks noGrp="1"/>
          </p:cNvSpPr>
          <p:nvPr>
            <p:ph type="sldNum" sz="quarter" idx="10"/>
          </p:nvPr>
        </p:nvSpPr>
        <p:spPr/>
        <p:txBody>
          <a:bodyPr/>
          <a:lstStyle/>
          <a:p>
            <a:fld id="{90DBE070-92F8-4F2D-B70D-56C1A47D634E}" type="slidenum">
              <a:rPr lang="nl-NL" smtClean="0"/>
              <a:t>13</a:t>
            </a:fld>
            <a:endParaRPr lang="nl-NL"/>
          </a:p>
        </p:txBody>
      </p:sp>
    </p:spTree>
    <p:extLst>
      <p:ext uri="{BB962C8B-B14F-4D97-AF65-F5344CB8AC3E}">
        <p14:creationId xmlns:p14="http://schemas.microsoft.com/office/powerpoint/2010/main" val="1362248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Google op gratis</a:t>
            </a:r>
          </a:p>
          <a:p>
            <a:endParaRPr lang="en-US" dirty="0" smtClean="0"/>
          </a:p>
          <a:p>
            <a:r>
              <a:rPr lang="en-US" dirty="0" smtClean="0"/>
              <a:t>651 </a:t>
            </a:r>
            <a:r>
              <a:rPr lang="en-US" dirty="0" err="1" smtClean="0"/>
              <a:t>miljoen</a:t>
            </a:r>
            <a:r>
              <a:rPr lang="en-US" dirty="0" smtClean="0"/>
              <a:t> </a:t>
            </a:r>
            <a:r>
              <a:rPr lang="en-US" dirty="0" err="1" smtClean="0"/>
              <a:t>resultaten</a:t>
            </a:r>
            <a:r>
              <a:rPr lang="en-US" baseline="0" dirty="0" smtClean="0"/>
              <a:t> (1 </a:t>
            </a:r>
            <a:r>
              <a:rPr lang="en-US" baseline="0" dirty="0" err="1" smtClean="0"/>
              <a:t>maart</a:t>
            </a:r>
            <a:r>
              <a:rPr lang="en-US" baseline="0" dirty="0" smtClean="0"/>
              <a:t> 2012)</a:t>
            </a:r>
            <a:endParaRPr lang="nl-NL" dirty="0"/>
          </a:p>
        </p:txBody>
      </p:sp>
      <p:sp>
        <p:nvSpPr>
          <p:cNvPr id="4" name="Slide Number Placeholder 3"/>
          <p:cNvSpPr>
            <a:spLocks noGrp="1"/>
          </p:cNvSpPr>
          <p:nvPr>
            <p:ph type="sldNum" sz="quarter" idx="10"/>
          </p:nvPr>
        </p:nvSpPr>
        <p:spPr/>
        <p:txBody>
          <a:bodyPr/>
          <a:lstStyle/>
          <a:p>
            <a:fld id="{90DBE070-92F8-4F2D-B70D-56C1A47D634E}" type="slidenum">
              <a:rPr lang="nl-NL" smtClean="0"/>
              <a:t>14</a:t>
            </a:fld>
            <a:endParaRPr lang="nl-NL"/>
          </a:p>
        </p:txBody>
      </p:sp>
    </p:spTree>
    <p:extLst>
      <p:ext uri="{BB962C8B-B14F-4D97-AF65-F5344CB8AC3E}">
        <p14:creationId xmlns:p14="http://schemas.microsoft.com/office/powerpoint/2010/main" val="22177937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90DBE070-92F8-4F2D-B70D-56C1A47D634E}" type="slidenum">
              <a:rPr lang="nl-NL" smtClean="0"/>
              <a:t>15</a:t>
            </a:fld>
            <a:endParaRPr lang="nl-NL"/>
          </a:p>
        </p:txBody>
      </p:sp>
    </p:spTree>
    <p:extLst>
      <p:ext uri="{BB962C8B-B14F-4D97-AF65-F5344CB8AC3E}">
        <p14:creationId xmlns:p14="http://schemas.microsoft.com/office/powerpoint/2010/main" val="2794667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Tweederde</a:t>
            </a:r>
            <a:r>
              <a:rPr lang="en-US" dirty="0" smtClean="0"/>
              <a:t> </a:t>
            </a:r>
            <a:r>
              <a:rPr lang="en-US" dirty="0" err="1" smtClean="0"/>
              <a:t>deel</a:t>
            </a:r>
            <a:r>
              <a:rPr lang="en-US" dirty="0" smtClean="0"/>
              <a:t> van </a:t>
            </a:r>
            <a:r>
              <a:rPr lang="en-US" dirty="0" err="1" smtClean="0"/>
              <a:t>alle</a:t>
            </a:r>
            <a:r>
              <a:rPr lang="en-US" dirty="0" smtClean="0"/>
              <a:t> </a:t>
            </a:r>
            <a:r>
              <a:rPr lang="en-US" dirty="0" err="1" smtClean="0"/>
              <a:t>openbaar</a:t>
            </a:r>
            <a:r>
              <a:rPr lang="en-US" baseline="0" dirty="0" smtClean="0"/>
              <a:t> vervoer </a:t>
            </a:r>
            <a:r>
              <a:rPr lang="en-US" baseline="0" dirty="0" err="1" smtClean="0"/>
              <a:t>kosten</a:t>
            </a:r>
            <a:r>
              <a:rPr lang="en-US" baseline="0" dirty="0" smtClean="0"/>
              <a:t> </a:t>
            </a:r>
            <a:r>
              <a:rPr lang="en-US" baseline="0" dirty="0" err="1" smtClean="0"/>
              <a:t>wordt</a:t>
            </a:r>
            <a:r>
              <a:rPr lang="en-US" baseline="0" dirty="0" smtClean="0"/>
              <a:t> al </a:t>
            </a:r>
            <a:r>
              <a:rPr lang="en-US" baseline="0" dirty="0" err="1" smtClean="0"/>
              <a:t>betaald</a:t>
            </a:r>
            <a:r>
              <a:rPr lang="en-US" baseline="0" dirty="0" smtClean="0"/>
              <a:t> </a:t>
            </a:r>
            <a:r>
              <a:rPr lang="en-US" baseline="0" dirty="0" err="1" smtClean="0"/>
              <a:t>uit</a:t>
            </a:r>
            <a:r>
              <a:rPr lang="en-US" baseline="0" dirty="0" smtClean="0"/>
              <a:t> </a:t>
            </a:r>
            <a:r>
              <a:rPr lang="en-US" baseline="0" dirty="0" err="1" smtClean="0"/>
              <a:t>publieke</a:t>
            </a:r>
            <a:r>
              <a:rPr lang="en-US" baseline="0" dirty="0" smtClean="0"/>
              <a:t> </a:t>
            </a:r>
            <a:r>
              <a:rPr lang="en-US" baseline="0" dirty="0" err="1" smtClean="0"/>
              <a:t>middelen</a:t>
            </a:r>
            <a:r>
              <a:rPr lang="en-US" baseline="0" dirty="0" smtClean="0"/>
              <a:t>, </a:t>
            </a:r>
            <a:r>
              <a:rPr lang="en-US" baseline="0" dirty="0" err="1" smtClean="0"/>
              <a:t>bij</a:t>
            </a:r>
            <a:r>
              <a:rPr lang="en-US" baseline="0" dirty="0" smtClean="0"/>
              <a:t> het spoor </a:t>
            </a:r>
            <a:r>
              <a:rPr lang="en-US" baseline="0" dirty="0" err="1" smtClean="0"/>
              <a:t>ongeveer</a:t>
            </a:r>
            <a:r>
              <a:rPr lang="en-US" baseline="0" dirty="0" smtClean="0"/>
              <a:t> de </a:t>
            </a:r>
            <a:r>
              <a:rPr lang="en-US" baseline="0" dirty="0" err="1" smtClean="0"/>
              <a:t>helft</a:t>
            </a:r>
            <a:r>
              <a:rPr lang="en-US" baseline="0" dirty="0" smtClean="0"/>
              <a:t> (</a:t>
            </a:r>
            <a:r>
              <a:rPr lang="en-US" baseline="0" dirty="0" err="1" smtClean="0"/>
              <a:t>alle</a:t>
            </a:r>
            <a:r>
              <a:rPr lang="en-US" baseline="0" dirty="0" smtClean="0"/>
              <a:t> </a:t>
            </a:r>
            <a:r>
              <a:rPr lang="en-US" baseline="0" dirty="0" err="1" smtClean="0"/>
              <a:t>infrasructuurkosten</a:t>
            </a:r>
            <a:r>
              <a:rPr lang="en-US" baseline="0" dirty="0" smtClean="0"/>
              <a:t>) en in bus, tram, metro, </a:t>
            </a:r>
            <a:r>
              <a:rPr lang="en-US" baseline="0" dirty="0" err="1" smtClean="0"/>
              <a:t>pontveren</a:t>
            </a:r>
            <a:r>
              <a:rPr lang="en-US" baseline="0" dirty="0" smtClean="0"/>
              <a:t>, </a:t>
            </a:r>
            <a:r>
              <a:rPr lang="en-US" baseline="0" dirty="0" err="1" smtClean="0"/>
              <a:t>ongeveer</a:t>
            </a:r>
            <a:r>
              <a:rPr lang="en-US" baseline="0" dirty="0" smtClean="0"/>
              <a:t> 60%  via de </a:t>
            </a:r>
            <a:r>
              <a:rPr lang="en-US" baseline="0" dirty="0" err="1" smtClean="0"/>
              <a:t>concessiecontracten</a:t>
            </a:r>
            <a:r>
              <a:rPr lang="en-US" baseline="0" dirty="0" smtClean="0"/>
              <a:t> door </a:t>
            </a:r>
            <a:r>
              <a:rPr lang="en-US" baseline="0" dirty="0" err="1" smtClean="0"/>
              <a:t>rijk</a:t>
            </a:r>
            <a:r>
              <a:rPr lang="en-US" baseline="0" dirty="0" smtClean="0"/>
              <a:t>, </a:t>
            </a:r>
            <a:r>
              <a:rPr lang="en-US" baseline="0" dirty="0" err="1" smtClean="0"/>
              <a:t>provincie</a:t>
            </a:r>
            <a:r>
              <a:rPr lang="en-US" baseline="0" dirty="0" smtClean="0"/>
              <a:t>, </a:t>
            </a:r>
            <a:r>
              <a:rPr lang="en-US" baseline="0" dirty="0" err="1" smtClean="0"/>
              <a:t>gemeente</a:t>
            </a:r>
            <a:r>
              <a:rPr lang="en-US" baseline="0" dirty="0" smtClean="0"/>
              <a:t>. </a:t>
            </a:r>
            <a:r>
              <a:rPr lang="en-US" baseline="0" dirty="0" err="1" smtClean="0"/>
              <a:t>Voorts</a:t>
            </a:r>
            <a:r>
              <a:rPr lang="en-US" baseline="0" dirty="0" smtClean="0"/>
              <a:t> </a:t>
            </a:r>
            <a:r>
              <a:rPr lang="en-US" baseline="0" dirty="0" err="1" smtClean="0"/>
              <a:t>uit</a:t>
            </a:r>
            <a:r>
              <a:rPr lang="en-US" baseline="0" dirty="0" smtClean="0"/>
              <a:t> </a:t>
            </a:r>
            <a:r>
              <a:rPr lang="en-US" baseline="0" dirty="0" err="1" smtClean="0"/>
              <a:t>andere</a:t>
            </a:r>
            <a:r>
              <a:rPr lang="en-US" baseline="0" dirty="0" smtClean="0"/>
              <a:t> </a:t>
            </a:r>
            <a:r>
              <a:rPr lang="en-US" baseline="0" dirty="0" err="1" smtClean="0"/>
              <a:t>begrotingen</a:t>
            </a:r>
            <a:r>
              <a:rPr lang="en-US" baseline="0" dirty="0" smtClean="0"/>
              <a:t> </a:t>
            </a:r>
            <a:r>
              <a:rPr lang="en-US" baseline="0" dirty="0" err="1" smtClean="0"/>
              <a:t>Onderwijs</a:t>
            </a:r>
            <a:r>
              <a:rPr lang="en-US" baseline="0" dirty="0" smtClean="0"/>
              <a:t>, </a:t>
            </a:r>
            <a:r>
              <a:rPr lang="en-US" baseline="0" dirty="0" err="1" smtClean="0"/>
              <a:t>Sociale</a:t>
            </a:r>
            <a:r>
              <a:rPr lang="en-US" baseline="0" dirty="0" smtClean="0"/>
              <a:t> </a:t>
            </a:r>
            <a:r>
              <a:rPr lang="en-US" baseline="0" dirty="0" err="1" smtClean="0"/>
              <a:t>Zaken</a:t>
            </a:r>
            <a:r>
              <a:rPr lang="en-US" baseline="0" dirty="0" smtClean="0"/>
              <a:t>, </a:t>
            </a:r>
            <a:r>
              <a:rPr lang="en-US" baseline="0" dirty="0" err="1" smtClean="0"/>
              <a:t>Defensie</a:t>
            </a:r>
            <a:r>
              <a:rPr lang="en-US" baseline="0" dirty="0" smtClean="0"/>
              <a:t>, Milieu.</a:t>
            </a:r>
            <a:endParaRPr lang="nl-NL" dirty="0"/>
          </a:p>
        </p:txBody>
      </p:sp>
      <p:sp>
        <p:nvSpPr>
          <p:cNvPr id="4" name="Slide Number Placeholder 3"/>
          <p:cNvSpPr>
            <a:spLocks noGrp="1"/>
          </p:cNvSpPr>
          <p:nvPr>
            <p:ph type="sldNum" sz="quarter" idx="10"/>
          </p:nvPr>
        </p:nvSpPr>
        <p:spPr/>
        <p:txBody>
          <a:bodyPr/>
          <a:lstStyle/>
          <a:p>
            <a:fld id="{90DBE070-92F8-4F2D-B70D-56C1A47D634E}" type="slidenum">
              <a:rPr lang="nl-NL" smtClean="0"/>
              <a:t>17</a:t>
            </a:fld>
            <a:endParaRPr lang="nl-NL"/>
          </a:p>
        </p:txBody>
      </p:sp>
    </p:spTree>
    <p:extLst>
      <p:ext uri="{BB962C8B-B14F-4D97-AF65-F5344CB8AC3E}">
        <p14:creationId xmlns:p14="http://schemas.microsoft.com/office/powerpoint/2010/main" val="4644375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Wie</a:t>
            </a:r>
            <a:r>
              <a:rPr lang="en-US" dirty="0" smtClean="0"/>
              <a:t> </a:t>
            </a:r>
            <a:r>
              <a:rPr lang="en-US" dirty="0" err="1" smtClean="0"/>
              <a:t>zonder</a:t>
            </a:r>
            <a:r>
              <a:rPr lang="en-US" dirty="0" smtClean="0"/>
              <a:t> </a:t>
            </a:r>
            <a:r>
              <a:rPr lang="en-US" dirty="0" err="1" smtClean="0"/>
              <a:t>meer</a:t>
            </a:r>
            <a:r>
              <a:rPr lang="en-US" dirty="0" smtClean="0"/>
              <a:t> </a:t>
            </a:r>
            <a:r>
              <a:rPr lang="en-US" dirty="0" err="1" smtClean="0"/>
              <a:t>tegen</a:t>
            </a:r>
            <a:r>
              <a:rPr lang="en-US" dirty="0" smtClean="0"/>
              <a:t> gratis </a:t>
            </a:r>
            <a:r>
              <a:rPr lang="en-US" dirty="0" err="1" smtClean="0"/>
              <a:t>openbaar</a:t>
            </a:r>
            <a:r>
              <a:rPr lang="en-US" dirty="0" smtClean="0"/>
              <a:t> vervoer is, </a:t>
            </a:r>
            <a:r>
              <a:rPr lang="en-US" dirty="0" err="1" smtClean="0"/>
              <a:t>zou</a:t>
            </a:r>
            <a:r>
              <a:rPr lang="en-US" dirty="0" smtClean="0"/>
              <a:t> </a:t>
            </a:r>
            <a:r>
              <a:rPr lang="en-US" dirty="0" err="1" smtClean="0"/>
              <a:t>ook</a:t>
            </a:r>
            <a:r>
              <a:rPr lang="en-US" dirty="0" smtClean="0"/>
              <a:t> </a:t>
            </a:r>
            <a:r>
              <a:rPr lang="en-US" dirty="0" err="1" smtClean="0"/>
              <a:t>tegen</a:t>
            </a:r>
            <a:r>
              <a:rPr lang="en-US" dirty="0" smtClean="0"/>
              <a:t> </a:t>
            </a:r>
            <a:r>
              <a:rPr lang="en-US" dirty="0" err="1" smtClean="0"/>
              <a:t>alle</a:t>
            </a:r>
            <a:r>
              <a:rPr lang="en-US" dirty="0" smtClean="0"/>
              <a:t> reeds</a:t>
            </a:r>
            <a:r>
              <a:rPr lang="en-US" baseline="0" dirty="0" smtClean="0"/>
              <a:t> in het OV </a:t>
            </a:r>
            <a:r>
              <a:rPr lang="en-US" baseline="0" dirty="0" err="1" smtClean="0"/>
              <a:t>verdisconteerde</a:t>
            </a:r>
            <a:r>
              <a:rPr lang="en-US" baseline="0" dirty="0" smtClean="0"/>
              <a:t> </a:t>
            </a:r>
            <a:r>
              <a:rPr lang="en-US" baseline="0" dirty="0" err="1" smtClean="0"/>
              <a:t>zichtbare</a:t>
            </a:r>
            <a:r>
              <a:rPr lang="en-US" baseline="0" dirty="0" smtClean="0"/>
              <a:t> en </a:t>
            </a:r>
            <a:r>
              <a:rPr lang="en-US" baseline="0" dirty="0" err="1" smtClean="0"/>
              <a:t>onzichtbare</a:t>
            </a:r>
            <a:r>
              <a:rPr lang="en-US" baseline="0" dirty="0" smtClean="0"/>
              <a:t> subsidies </a:t>
            </a:r>
            <a:r>
              <a:rPr lang="en-US" baseline="0" dirty="0" err="1" smtClean="0"/>
              <a:t>moeten</a:t>
            </a:r>
            <a:r>
              <a:rPr lang="en-US" baseline="0" dirty="0" smtClean="0"/>
              <a:t> </a:t>
            </a:r>
            <a:r>
              <a:rPr lang="en-US" baseline="0" dirty="0" err="1" smtClean="0"/>
              <a:t>zijn</a:t>
            </a:r>
            <a:r>
              <a:rPr lang="en-US" baseline="0" dirty="0" smtClean="0"/>
              <a:t>.</a:t>
            </a:r>
            <a:r>
              <a:rPr lang="en-US" dirty="0" smtClean="0"/>
              <a:t> </a:t>
            </a:r>
            <a:endParaRPr lang="nl-NL" dirty="0"/>
          </a:p>
        </p:txBody>
      </p:sp>
      <p:sp>
        <p:nvSpPr>
          <p:cNvPr id="4" name="Slide Number Placeholder 3"/>
          <p:cNvSpPr>
            <a:spLocks noGrp="1"/>
          </p:cNvSpPr>
          <p:nvPr>
            <p:ph type="sldNum" sz="quarter" idx="10"/>
          </p:nvPr>
        </p:nvSpPr>
        <p:spPr/>
        <p:txBody>
          <a:bodyPr/>
          <a:lstStyle/>
          <a:p>
            <a:fld id="{90DBE070-92F8-4F2D-B70D-56C1A47D634E}" type="slidenum">
              <a:rPr lang="nl-NL" smtClean="0"/>
              <a:t>18</a:t>
            </a:fld>
            <a:endParaRPr lang="nl-NL"/>
          </a:p>
        </p:txBody>
      </p:sp>
    </p:spTree>
    <p:extLst>
      <p:ext uri="{BB962C8B-B14F-4D97-AF65-F5344CB8AC3E}">
        <p14:creationId xmlns:p14="http://schemas.microsoft.com/office/powerpoint/2010/main" val="39440672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Eerst</a:t>
            </a:r>
            <a:r>
              <a:rPr lang="en-US" dirty="0" smtClean="0"/>
              <a:t> </a:t>
            </a:r>
            <a:r>
              <a:rPr lang="en-US" dirty="0" err="1" smtClean="0"/>
              <a:t>kijken</a:t>
            </a:r>
            <a:r>
              <a:rPr lang="en-US" dirty="0" smtClean="0"/>
              <a:t> we </a:t>
            </a:r>
            <a:r>
              <a:rPr lang="en-US" dirty="0" err="1" smtClean="0"/>
              <a:t>wat</a:t>
            </a:r>
            <a:r>
              <a:rPr lang="en-US" dirty="0" smtClean="0"/>
              <a:t> </a:t>
            </a:r>
            <a:r>
              <a:rPr lang="en-US" dirty="0" err="1" smtClean="0"/>
              <a:t>er</a:t>
            </a:r>
            <a:r>
              <a:rPr lang="en-US" dirty="0" smtClean="0"/>
              <a:t> </a:t>
            </a:r>
            <a:r>
              <a:rPr lang="en-US" dirty="0" err="1" smtClean="0"/>
              <a:t>gebeurd</a:t>
            </a:r>
            <a:r>
              <a:rPr lang="en-US" dirty="0" smtClean="0"/>
              <a:t> is in </a:t>
            </a:r>
            <a:r>
              <a:rPr lang="en-US" dirty="0" err="1" smtClean="0"/>
              <a:t>België</a:t>
            </a:r>
            <a:r>
              <a:rPr lang="en-US" dirty="0" smtClean="0"/>
              <a:t> </a:t>
            </a:r>
            <a:r>
              <a:rPr lang="en-US" dirty="0" err="1" smtClean="0"/>
              <a:t>sinds</a:t>
            </a:r>
            <a:r>
              <a:rPr lang="en-US" dirty="0" smtClean="0"/>
              <a:t> de </a:t>
            </a:r>
            <a:r>
              <a:rPr lang="en-US" dirty="0" err="1" smtClean="0"/>
              <a:t>massale</a:t>
            </a:r>
            <a:r>
              <a:rPr lang="en-US" dirty="0" smtClean="0"/>
              <a:t> </a:t>
            </a:r>
            <a:r>
              <a:rPr lang="en-US" dirty="0" err="1" smtClean="0"/>
              <a:t>invoering</a:t>
            </a:r>
            <a:r>
              <a:rPr lang="en-US" dirty="0" smtClean="0"/>
              <a:t> van GOV in 2002.</a:t>
            </a:r>
            <a:endParaRPr lang="nl-NL" dirty="0"/>
          </a:p>
        </p:txBody>
      </p:sp>
      <p:sp>
        <p:nvSpPr>
          <p:cNvPr id="4" name="Slide Number Placeholder 3"/>
          <p:cNvSpPr>
            <a:spLocks noGrp="1"/>
          </p:cNvSpPr>
          <p:nvPr>
            <p:ph type="sldNum" sz="quarter" idx="10"/>
          </p:nvPr>
        </p:nvSpPr>
        <p:spPr/>
        <p:txBody>
          <a:bodyPr/>
          <a:lstStyle/>
          <a:p>
            <a:fld id="{90DBE070-92F8-4F2D-B70D-56C1A47D634E}" type="slidenum">
              <a:rPr lang="nl-NL" smtClean="0"/>
              <a:t>20</a:t>
            </a:fld>
            <a:endParaRPr lang="nl-NL"/>
          </a:p>
        </p:txBody>
      </p:sp>
    </p:spTree>
    <p:extLst>
      <p:ext uri="{BB962C8B-B14F-4D97-AF65-F5344CB8AC3E}">
        <p14:creationId xmlns:p14="http://schemas.microsoft.com/office/powerpoint/2010/main" val="25107802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NL" sz="1200" kern="1200" dirty="0" smtClean="0">
                <a:solidFill>
                  <a:schemeClr val="tx1"/>
                </a:solidFill>
                <a:effectLst/>
                <a:latin typeface="+mn-lt"/>
                <a:ea typeface="+mn-ea"/>
                <a:cs typeface="+mn-cs"/>
              </a:rPr>
              <a:t>Enkele kerngetallen tonen wat er in Vlaanderen gebeurt. Dit zijn geen ‘ professor Stapel-data’, de Vlaamse gegevens komen uit door accountants gecontroleerde Jaarverslagen van </a:t>
            </a:r>
            <a:r>
              <a:rPr lang="nl-NL" sz="1200" i="1" kern="1200" dirty="0" smtClean="0">
                <a:solidFill>
                  <a:schemeClr val="tx1"/>
                </a:solidFill>
                <a:effectLst/>
                <a:latin typeface="+mn-lt"/>
                <a:ea typeface="+mn-ea"/>
                <a:cs typeface="+mn-cs"/>
              </a:rPr>
              <a:t>De Lijn</a:t>
            </a:r>
            <a:r>
              <a:rPr lang="nl-NL" sz="1200" kern="1200" dirty="0" smtClean="0">
                <a:solidFill>
                  <a:schemeClr val="tx1"/>
                </a:solidFill>
                <a:effectLst/>
                <a:latin typeface="+mn-lt"/>
                <a:ea typeface="+mn-ea"/>
                <a:cs typeface="+mn-cs"/>
              </a:rPr>
              <a:t>, het openbaar vervoerbedrijf dat voor 100 procent overheids-eigendom is en monopolist. Daar gaat de vrije markt!</a:t>
            </a:r>
          </a:p>
          <a:p>
            <a:r>
              <a:rPr lang="en-US" dirty="0" smtClean="0"/>
              <a:t> </a:t>
            </a:r>
            <a:endParaRPr lang="nl-NL" dirty="0"/>
          </a:p>
        </p:txBody>
      </p:sp>
      <p:sp>
        <p:nvSpPr>
          <p:cNvPr id="4" name="Slide Number Placeholder 3"/>
          <p:cNvSpPr>
            <a:spLocks noGrp="1"/>
          </p:cNvSpPr>
          <p:nvPr>
            <p:ph type="sldNum" sz="quarter" idx="10"/>
          </p:nvPr>
        </p:nvSpPr>
        <p:spPr/>
        <p:txBody>
          <a:bodyPr/>
          <a:lstStyle/>
          <a:p>
            <a:fld id="{90DBE070-92F8-4F2D-B70D-56C1A47D634E}" type="slidenum">
              <a:rPr lang="nl-NL" smtClean="0"/>
              <a:t>21</a:t>
            </a:fld>
            <a:endParaRPr lang="nl-NL"/>
          </a:p>
        </p:txBody>
      </p:sp>
    </p:spTree>
    <p:extLst>
      <p:ext uri="{BB962C8B-B14F-4D97-AF65-F5344CB8AC3E}">
        <p14:creationId xmlns:p14="http://schemas.microsoft.com/office/powerpoint/2010/main" val="39609968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NL" sz="1200" kern="1200" dirty="0" smtClean="0">
                <a:solidFill>
                  <a:schemeClr val="tx1"/>
                </a:solidFill>
                <a:effectLst/>
                <a:latin typeface="+mn-lt"/>
                <a:ea typeface="+mn-ea"/>
                <a:cs typeface="+mn-cs"/>
              </a:rPr>
              <a:t>100125, kerncijfers essentie van fileprobleem</a:t>
            </a:r>
          </a:p>
          <a:p>
            <a:r>
              <a:rPr lang="en-US" dirty="0" smtClean="0"/>
              <a:t> </a:t>
            </a:r>
            <a:endParaRPr lang="nl-NL" dirty="0"/>
          </a:p>
        </p:txBody>
      </p:sp>
      <p:sp>
        <p:nvSpPr>
          <p:cNvPr id="4" name="Slide Number Placeholder 3"/>
          <p:cNvSpPr>
            <a:spLocks noGrp="1"/>
          </p:cNvSpPr>
          <p:nvPr>
            <p:ph type="sldNum" sz="quarter" idx="10"/>
          </p:nvPr>
        </p:nvSpPr>
        <p:spPr/>
        <p:txBody>
          <a:bodyPr/>
          <a:lstStyle/>
          <a:p>
            <a:fld id="{90DBE070-92F8-4F2D-B70D-56C1A47D634E}" type="slidenum">
              <a:rPr lang="nl-NL" smtClean="0"/>
              <a:t>22</a:t>
            </a:fld>
            <a:endParaRPr lang="nl-NL"/>
          </a:p>
        </p:txBody>
      </p:sp>
    </p:spTree>
    <p:extLst>
      <p:ext uri="{BB962C8B-B14F-4D97-AF65-F5344CB8AC3E}">
        <p14:creationId xmlns:p14="http://schemas.microsoft.com/office/powerpoint/2010/main" val="28781437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Erste</a:t>
            </a:r>
            <a:r>
              <a:rPr lang="en-US" dirty="0" smtClean="0"/>
              <a:t> </a:t>
            </a:r>
            <a:r>
              <a:rPr lang="en-US" dirty="0" err="1" smtClean="0"/>
              <a:t>stap</a:t>
            </a:r>
            <a:r>
              <a:rPr lang="en-US" dirty="0" smtClean="0"/>
              <a:t>: </a:t>
            </a:r>
            <a:r>
              <a:rPr lang="en-US" dirty="0" err="1" smtClean="0"/>
              <a:t>opvullen</a:t>
            </a:r>
            <a:r>
              <a:rPr lang="en-US" dirty="0" smtClean="0"/>
              <a:t> </a:t>
            </a:r>
            <a:r>
              <a:rPr lang="en-US" dirty="0" err="1" smtClean="0"/>
              <a:t>lege</a:t>
            </a:r>
            <a:r>
              <a:rPr lang="en-US" dirty="0" smtClean="0"/>
              <a:t> </a:t>
            </a:r>
            <a:r>
              <a:rPr lang="en-US" dirty="0" err="1" smtClean="0"/>
              <a:t>stoelen</a:t>
            </a:r>
            <a:endParaRPr lang="nl-NL" dirty="0"/>
          </a:p>
        </p:txBody>
      </p:sp>
      <p:sp>
        <p:nvSpPr>
          <p:cNvPr id="4" name="Slide Number Placeholder 3"/>
          <p:cNvSpPr>
            <a:spLocks noGrp="1"/>
          </p:cNvSpPr>
          <p:nvPr>
            <p:ph type="sldNum" sz="quarter" idx="10"/>
          </p:nvPr>
        </p:nvSpPr>
        <p:spPr/>
        <p:txBody>
          <a:bodyPr/>
          <a:lstStyle/>
          <a:p>
            <a:fld id="{90DBE070-92F8-4F2D-B70D-56C1A47D634E}" type="slidenum">
              <a:rPr lang="nl-NL" smtClean="0"/>
              <a:t>25</a:t>
            </a:fld>
            <a:endParaRPr lang="nl-NL"/>
          </a:p>
        </p:txBody>
      </p:sp>
    </p:spTree>
    <p:extLst>
      <p:ext uri="{BB962C8B-B14F-4D97-AF65-F5344CB8AC3E}">
        <p14:creationId xmlns:p14="http://schemas.microsoft.com/office/powerpoint/2010/main" val="3321906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Toegevoegde</a:t>
            </a:r>
            <a:r>
              <a:rPr lang="en-US" dirty="0" smtClean="0"/>
              <a:t> slides ter </a:t>
            </a:r>
            <a:r>
              <a:rPr lang="en-US" dirty="0" err="1" smtClean="0"/>
              <a:t>informatie</a:t>
            </a:r>
            <a:endParaRPr lang="nl-NL" dirty="0"/>
          </a:p>
        </p:txBody>
      </p:sp>
      <p:sp>
        <p:nvSpPr>
          <p:cNvPr id="4" name="Slide Number Placeholder 3"/>
          <p:cNvSpPr>
            <a:spLocks noGrp="1"/>
          </p:cNvSpPr>
          <p:nvPr>
            <p:ph type="sldNum" sz="quarter" idx="10"/>
          </p:nvPr>
        </p:nvSpPr>
        <p:spPr/>
        <p:txBody>
          <a:bodyPr/>
          <a:lstStyle/>
          <a:p>
            <a:fld id="{90DBE070-92F8-4F2D-B70D-56C1A47D634E}" type="slidenum">
              <a:rPr lang="nl-NL" smtClean="0"/>
              <a:t>28</a:t>
            </a:fld>
            <a:endParaRPr lang="nl-NL"/>
          </a:p>
        </p:txBody>
      </p:sp>
    </p:spTree>
    <p:extLst>
      <p:ext uri="{BB962C8B-B14F-4D97-AF65-F5344CB8AC3E}">
        <p14:creationId xmlns:p14="http://schemas.microsoft.com/office/powerpoint/2010/main" val="21774829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11/11/2013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11/11/2013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11/11/2013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11/11/2013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11/11/2013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11/11/2013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11/11/2013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11/11/2013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http://www.volkskrant.nl/multimedia/archive/00150/EC-kosten-OV_auto-0_150203a.jpg" TargetMode="External"/><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0600" y="1447801"/>
            <a:ext cx="7467600" cy="1752599"/>
          </a:xfrm>
        </p:spPr>
        <p:txBody>
          <a:bodyPr>
            <a:normAutofit fontScale="90000"/>
          </a:bodyPr>
          <a:lstStyle/>
          <a:p>
            <a:r>
              <a:rPr lang="en-US" sz="6000" dirty="0" smtClean="0"/>
              <a:t>OV </a:t>
            </a:r>
            <a:r>
              <a:rPr lang="en-US" sz="6000" dirty="0" err="1" smtClean="0"/>
              <a:t>zonder</a:t>
            </a:r>
            <a:r>
              <a:rPr lang="en-US" sz="6000" dirty="0" smtClean="0"/>
              <a:t> </a:t>
            </a:r>
            <a:r>
              <a:rPr lang="en-US" sz="6000" dirty="0" err="1" smtClean="0"/>
              <a:t>oogkleppen</a:t>
            </a:r>
            <a:r>
              <a:rPr lang="en-US" dirty="0" smtClean="0"/>
              <a:t/>
            </a:r>
            <a:br>
              <a:rPr lang="en-US" dirty="0" smtClean="0"/>
            </a:br>
            <a:r>
              <a:rPr lang="en-US" sz="3600" dirty="0" smtClean="0"/>
              <a:t>Utrecht</a:t>
            </a:r>
            <a:r>
              <a:rPr lang="en-US" sz="3600" dirty="0"/>
              <a:t>, 15 </a:t>
            </a:r>
            <a:r>
              <a:rPr lang="en-US" sz="3600" dirty="0" err="1"/>
              <a:t>november</a:t>
            </a:r>
            <a:r>
              <a:rPr lang="en-US" sz="3600" dirty="0"/>
              <a:t> 2013</a:t>
            </a:r>
            <a:br>
              <a:rPr lang="en-US" sz="3600" dirty="0"/>
            </a:br>
            <a:endParaRPr lang="nl-NL" sz="3600" dirty="0"/>
          </a:p>
        </p:txBody>
      </p:sp>
      <p:sp>
        <p:nvSpPr>
          <p:cNvPr id="3" name="Subtitle 2"/>
          <p:cNvSpPr>
            <a:spLocks noGrp="1"/>
          </p:cNvSpPr>
          <p:nvPr>
            <p:ph type="subTitle" idx="1"/>
          </p:nvPr>
        </p:nvSpPr>
        <p:spPr>
          <a:xfrm>
            <a:off x="762000" y="3429000"/>
            <a:ext cx="7543800" cy="2209800"/>
          </a:xfrm>
        </p:spPr>
        <p:txBody>
          <a:bodyPr>
            <a:normAutofit fontScale="92500"/>
          </a:bodyPr>
          <a:lstStyle/>
          <a:p>
            <a:r>
              <a:rPr lang="en-US" sz="6500" dirty="0" smtClean="0">
                <a:solidFill>
                  <a:schemeClr val="tx1"/>
                </a:solidFill>
              </a:rPr>
              <a:t>ROCOV </a:t>
            </a:r>
          </a:p>
          <a:p>
            <a:r>
              <a:rPr lang="en-US" dirty="0" err="1" smtClean="0">
                <a:solidFill>
                  <a:schemeClr val="tx1"/>
                </a:solidFill>
              </a:rPr>
              <a:t>Regionaal</a:t>
            </a:r>
            <a:r>
              <a:rPr lang="en-US" dirty="0" smtClean="0">
                <a:solidFill>
                  <a:schemeClr val="tx1"/>
                </a:solidFill>
              </a:rPr>
              <a:t> </a:t>
            </a:r>
            <a:r>
              <a:rPr lang="en-US" dirty="0" err="1" smtClean="0">
                <a:solidFill>
                  <a:schemeClr val="tx1"/>
                </a:solidFill>
              </a:rPr>
              <a:t>Overleg</a:t>
            </a:r>
            <a:r>
              <a:rPr lang="en-US" dirty="0" smtClean="0">
                <a:solidFill>
                  <a:schemeClr val="tx1"/>
                </a:solidFill>
              </a:rPr>
              <a:t> </a:t>
            </a:r>
            <a:r>
              <a:rPr lang="en-US" dirty="0" err="1" smtClean="0">
                <a:solidFill>
                  <a:schemeClr val="tx1"/>
                </a:solidFill>
              </a:rPr>
              <a:t>Consumentenorganisaties</a:t>
            </a:r>
            <a:r>
              <a:rPr lang="en-US" dirty="0" smtClean="0">
                <a:solidFill>
                  <a:schemeClr val="tx1"/>
                </a:solidFill>
              </a:rPr>
              <a:t> Openbaar Vervoer</a:t>
            </a:r>
            <a:endParaRPr lang="nl-NL" dirty="0">
              <a:solidFill>
                <a:schemeClr val="tx1"/>
              </a:solidFill>
            </a:endParaRPr>
          </a:p>
        </p:txBody>
      </p:sp>
      <p:sp>
        <p:nvSpPr>
          <p:cNvPr id="4" name="Rectangle 3"/>
          <p:cNvSpPr/>
          <p:nvPr/>
        </p:nvSpPr>
        <p:spPr>
          <a:xfrm>
            <a:off x="7315199" y="891787"/>
            <a:ext cx="1661930" cy="276999"/>
          </a:xfrm>
          <a:prstGeom prst="rect">
            <a:avLst/>
          </a:prstGeom>
        </p:spPr>
        <p:txBody>
          <a:bodyPr wrap="none">
            <a:spAutoFit/>
          </a:bodyPr>
          <a:lstStyle/>
          <a:p>
            <a:r>
              <a:rPr lang="en-US" sz="1200" dirty="0">
                <a:solidFill>
                  <a:prstClr val="black"/>
                </a:solidFill>
              </a:rPr>
              <a:t>Michel van </a:t>
            </a:r>
            <a:r>
              <a:rPr lang="en-US" sz="1200" dirty="0" smtClean="0">
                <a:solidFill>
                  <a:prstClr val="black"/>
                </a:solidFill>
              </a:rPr>
              <a:t>Hulten </a:t>
            </a:r>
            <a:r>
              <a:rPr lang="en-US" sz="800" dirty="0" smtClean="0">
                <a:solidFill>
                  <a:prstClr val="black"/>
                </a:solidFill>
              </a:rPr>
              <a:t>131115</a:t>
            </a:r>
            <a:endParaRPr lang="nl-NL" sz="800" dirty="0"/>
          </a:p>
        </p:txBody>
      </p:sp>
    </p:spTree>
    <p:extLst>
      <p:ext uri="{BB962C8B-B14F-4D97-AF65-F5344CB8AC3E}">
        <p14:creationId xmlns:p14="http://schemas.microsoft.com/office/powerpoint/2010/main" val="2111672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nl-NL" b="1" dirty="0" smtClean="0"/>
              <a:t/>
            </a:r>
            <a:br>
              <a:rPr lang="nl-NL" b="1" dirty="0" smtClean="0"/>
            </a:br>
            <a:r>
              <a:rPr lang="nl-NL" b="1" dirty="0" smtClean="0"/>
              <a:t>OV </a:t>
            </a:r>
            <a:r>
              <a:rPr lang="nl-NL" b="1" dirty="0"/>
              <a:t>Zonder Oogkleppen</a:t>
            </a:r>
            <a:r>
              <a:rPr lang="nl-NL" dirty="0"/>
              <a:t/>
            </a:r>
            <a:br>
              <a:rPr lang="nl-NL" dirty="0"/>
            </a:br>
            <a:endParaRPr lang="nl-NL" dirty="0"/>
          </a:p>
        </p:txBody>
      </p:sp>
      <p:sp>
        <p:nvSpPr>
          <p:cNvPr id="3" name="Content Placeholder 2"/>
          <p:cNvSpPr>
            <a:spLocks noGrp="1"/>
          </p:cNvSpPr>
          <p:nvPr>
            <p:ph idx="1"/>
          </p:nvPr>
        </p:nvSpPr>
        <p:spPr/>
        <p:txBody>
          <a:bodyPr>
            <a:normAutofit lnSpcReduction="10000"/>
          </a:bodyPr>
          <a:lstStyle/>
          <a:p>
            <a:endParaRPr lang="en-US" dirty="0" smtClean="0"/>
          </a:p>
          <a:p>
            <a:pPr marL="0" indent="0" algn="ctr">
              <a:buNone/>
            </a:pPr>
            <a:r>
              <a:rPr lang="nl-NL" dirty="0" smtClean="0"/>
              <a:t>symposium</a:t>
            </a:r>
            <a:endParaRPr lang="nl-NL" dirty="0"/>
          </a:p>
          <a:p>
            <a:pPr marL="0" indent="0" algn="ctr">
              <a:buNone/>
            </a:pPr>
            <a:r>
              <a:rPr lang="nl-NL" dirty="0"/>
              <a:t>Een open gesprek over OV nu en in de toekomst tussen gebruikers, bestuurders en vervoerders</a:t>
            </a:r>
          </a:p>
          <a:p>
            <a:pPr marL="0" indent="0" algn="ctr">
              <a:buNone/>
            </a:pPr>
            <a:r>
              <a:rPr lang="nl-NL" b="1" dirty="0"/>
              <a:t> </a:t>
            </a:r>
            <a:endParaRPr lang="nl-NL" dirty="0"/>
          </a:p>
          <a:p>
            <a:pPr marL="0" indent="0" algn="ctr">
              <a:buNone/>
            </a:pPr>
            <a:r>
              <a:rPr lang="nl-NL" dirty="0"/>
              <a:t>Vrijdag 15 november, 14:00 - 17:00 uur</a:t>
            </a:r>
          </a:p>
          <a:p>
            <a:pPr marL="0" indent="0" algn="ctr">
              <a:buNone/>
            </a:pPr>
            <a:r>
              <a:rPr lang="nl-NL" dirty="0"/>
              <a:t>Locatie: Berenschot, Europalaan 40, Utrecht.</a:t>
            </a:r>
          </a:p>
          <a:p>
            <a:pPr marL="0" indent="0">
              <a:buNone/>
            </a:pPr>
            <a:r>
              <a:rPr lang="en-US" dirty="0" smtClean="0"/>
              <a:t> </a:t>
            </a:r>
            <a:endParaRPr lang="nl-NL" dirty="0"/>
          </a:p>
        </p:txBody>
      </p:sp>
    </p:spTree>
    <p:extLst>
      <p:ext uri="{BB962C8B-B14F-4D97-AF65-F5344CB8AC3E}">
        <p14:creationId xmlns:p14="http://schemas.microsoft.com/office/powerpoint/2010/main" val="598863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 </a:t>
            </a:r>
            <a:r>
              <a:rPr lang="en-US" dirty="0" err="1" smtClean="0"/>
              <a:t>zonder</a:t>
            </a:r>
            <a:r>
              <a:rPr lang="en-US" dirty="0" smtClean="0"/>
              <a:t> </a:t>
            </a:r>
            <a:r>
              <a:rPr lang="en-US" dirty="0" err="1" smtClean="0"/>
              <a:t>oogkleppen</a:t>
            </a:r>
            <a:endParaRPr lang="nl-NL" dirty="0"/>
          </a:p>
        </p:txBody>
      </p:sp>
      <p:sp>
        <p:nvSpPr>
          <p:cNvPr id="3" name="Content Placeholder 2"/>
          <p:cNvSpPr>
            <a:spLocks noGrp="1"/>
          </p:cNvSpPr>
          <p:nvPr>
            <p:ph idx="1"/>
          </p:nvPr>
        </p:nvSpPr>
        <p:spPr/>
        <p:txBody>
          <a:bodyPr>
            <a:normAutofit fontScale="77500" lnSpcReduction="20000"/>
          </a:bodyPr>
          <a:lstStyle/>
          <a:p>
            <a:pPr marL="0" indent="0">
              <a:buNone/>
            </a:pPr>
            <a:endParaRPr lang="en-US" dirty="0" smtClean="0"/>
          </a:p>
          <a:p>
            <a:r>
              <a:rPr lang="nl-NL" dirty="0"/>
              <a:t>- </a:t>
            </a:r>
            <a:r>
              <a:rPr lang="nl-NL" b="1" dirty="0"/>
              <a:t>Betty de Boer </a:t>
            </a:r>
            <a:r>
              <a:rPr lang="nl-NL" dirty="0"/>
              <a:t>(Tweede Kamerlid VVD), </a:t>
            </a:r>
            <a:r>
              <a:rPr lang="nl-NL" dirty="0" smtClean="0"/>
              <a:t/>
            </a:r>
            <a:br>
              <a:rPr lang="nl-NL" dirty="0" smtClean="0"/>
            </a:br>
            <a:r>
              <a:rPr lang="nl-NL" dirty="0" smtClean="0"/>
              <a:t>De </a:t>
            </a:r>
            <a:r>
              <a:rPr lang="nl-NL" dirty="0"/>
              <a:t>liberale visie op OV.</a:t>
            </a:r>
          </a:p>
          <a:p>
            <a:r>
              <a:rPr lang="nl-NL" dirty="0"/>
              <a:t>- </a:t>
            </a:r>
            <a:r>
              <a:rPr lang="nl-NL" b="1" dirty="0"/>
              <a:t>Michel van Hulten </a:t>
            </a:r>
            <a:r>
              <a:rPr lang="nl-NL" dirty="0"/>
              <a:t>(vm. staatssecretaris V&amp;W), </a:t>
            </a:r>
            <a:r>
              <a:rPr lang="nl-NL" dirty="0" smtClean="0"/>
              <a:t/>
            </a:r>
            <a:br>
              <a:rPr lang="nl-NL" dirty="0" smtClean="0"/>
            </a:br>
            <a:r>
              <a:rPr lang="nl-NL" dirty="0" smtClean="0"/>
              <a:t>Over </a:t>
            </a:r>
            <a:r>
              <a:rPr lang="nl-NL" dirty="0"/>
              <a:t>‘gratis’ OV.</a:t>
            </a:r>
          </a:p>
          <a:p>
            <a:r>
              <a:rPr lang="nl-NL" dirty="0"/>
              <a:t>- </a:t>
            </a:r>
            <a:r>
              <a:rPr lang="nl-NL" b="1" dirty="0"/>
              <a:t>Derck Buitendijk </a:t>
            </a:r>
            <a:r>
              <a:rPr lang="nl-NL" dirty="0"/>
              <a:t>(Berenschot), </a:t>
            </a:r>
            <a:r>
              <a:rPr lang="nl-NL" dirty="0" smtClean="0"/>
              <a:t/>
            </a:r>
            <a:br>
              <a:rPr lang="nl-NL" dirty="0" smtClean="0"/>
            </a:br>
            <a:r>
              <a:rPr lang="nl-NL" dirty="0" smtClean="0"/>
              <a:t>Inleiding </a:t>
            </a:r>
            <a:r>
              <a:rPr lang="nl-NL" dirty="0"/>
              <a:t>over de burger aan het stuur.</a:t>
            </a:r>
          </a:p>
          <a:p>
            <a:r>
              <a:rPr lang="nl-NL" b="1" dirty="0"/>
              <a:t>- Pedro Peters </a:t>
            </a:r>
            <a:r>
              <a:rPr lang="nl-NL" dirty="0"/>
              <a:t>(directeur RET), </a:t>
            </a:r>
            <a:r>
              <a:rPr lang="nl-NL" dirty="0" smtClean="0"/>
              <a:t/>
            </a:r>
            <a:br>
              <a:rPr lang="nl-NL" dirty="0" smtClean="0"/>
            </a:br>
            <a:r>
              <a:rPr lang="nl-NL" dirty="0" smtClean="0"/>
              <a:t>Toekomst </a:t>
            </a:r>
            <a:r>
              <a:rPr lang="nl-NL" dirty="0"/>
              <a:t>van het OV vanuit de vervoerder.</a:t>
            </a:r>
          </a:p>
          <a:p>
            <a:r>
              <a:rPr lang="nl-NL" b="1" dirty="0"/>
              <a:t>- Sanne Lamer</a:t>
            </a:r>
            <a:r>
              <a:rPr lang="nl-NL" dirty="0"/>
              <a:t>s (Nibud), </a:t>
            </a:r>
            <a:r>
              <a:rPr lang="nl-NL" dirty="0" smtClean="0"/>
              <a:t/>
            </a:r>
            <a:br>
              <a:rPr lang="nl-NL" dirty="0" smtClean="0"/>
            </a:br>
            <a:r>
              <a:rPr lang="nl-NL" dirty="0" smtClean="0"/>
              <a:t>OV </a:t>
            </a:r>
            <a:r>
              <a:rPr lang="nl-NL" dirty="0"/>
              <a:t>vanuit de huishoudfinanciën.</a:t>
            </a:r>
          </a:p>
          <a:p>
            <a:pPr marL="0" indent="0">
              <a:buNone/>
            </a:pPr>
            <a:r>
              <a:rPr lang="en-US" dirty="0" smtClean="0"/>
              <a:t> </a:t>
            </a:r>
            <a:endParaRPr lang="nl-NL" dirty="0"/>
          </a:p>
        </p:txBody>
      </p:sp>
    </p:spTree>
    <p:extLst>
      <p:ext uri="{BB962C8B-B14F-4D97-AF65-F5344CB8AC3E}">
        <p14:creationId xmlns:p14="http://schemas.microsoft.com/office/powerpoint/2010/main" val="2823081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nl-NL" sz="3600" dirty="0"/>
              <a:t>ROCOV </a:t>
            </a:r>
            <a:br>
              <a:rPr lang="nl-NL" sz="3600" dirty="0"/>
            </a:br>
            <a:r>
              <a:rPr lang="nl-NL" sz="3600" dirty="0"/>
              <a:t>Regionaal Overleg Consumentenorganisaties Openbaar Vervoer</a:t>
            </a:r>
          </a:p>
        </p:txBody>
      </p:sp>
      <p:sp>
        <p:nvSpPr>
          <p:cNvPr id="3" name="Content Placeholder 2"/>
          <p:cNvSpPr>
            <a:spLocks noGrp="1"/>
          </p:cNvSpPr>
          <p:nvPr>
            <p:ph idx="1"/>
          </p:nvPr>
        </p:nvSpPr>
        <p:spPr/>
        <p:txBody>
          <a:bodyPr>
            <a:normAutofit fontScale="77500" lnSpcReduction="20000"/>
          </a:bodyPr>
          <a:lstStyle/>
          <a:p>
            <a:pPr marL="0" indent="0">
              <a:buNone/>
            </a:pPr>
            <a:endParaRPr lang="nl-NL" dirty="0"/>
          </a:p>
          <a:p>
            <a:pPr marL="0" indent="0">
              <a:buNone/>
            </a:pPr>
            <a:r>
              <a:rPr lang="nl-NL" dirty="0"/>
              <a:t> </a:t>
            </a:r>
          </a:p>
          <a:p>
            <a:pPr marL="0" indent="0">
              <a:buNone/>
            </a:pPr>
            <a:r>
              <a:rPr lang="nl-NL" dirty="0"/>
              <a:t>Het ROCOV is een overlegorgaan waarin regionale consumentenorganisaties en andere betrokken partijen inspraak uitoefenen over het openbaar vervoer in hun regio.</a:t>
            </a:r>
          </a:p>
          <a:p>
            <a:pPr marL="0" indent="0">
              <a:buNone/>
            </a:pPr>
            <a:endParaRPr lang="nl-NL" dirty="0" smtClean="0"/>
          </a:p>
          <a:p>
            <a:pPr marL="0" indent="0">
              <a:buNone/>
            </a:pPr>
            <a:r>
              <a:rPr lang="nl-NL" dirty="0" smtClean="0"/>
              <a:t>Aan </a:t>
            </a:r>
            <a:r>
              <a:rPr lang="nl-NL" dirty="0"/>
              <a:t>ROCOV Utrecht nemen deel: CliëntenBelang Utrecht, COSBO, Fietsersbond afdeling Utrecht, Hogeschool Utrecht, Natuur en Milieufederatie Utrecht, ROVER, SBO Utrecht, SOLGU, Universiteit Utrecht, Vidius Studentenunie, Utrechtse vereniging Kleine Kernen, Vervoercie UMC, Diakonessenhuis, U15, SRA, GPPA, SOL en SGLAvoercie UMC, Diakonessenhuis, U15, SRA, GPPA, SOL en SGLA</a:t>
            </a:r>
            <a:r>
              <a:rPr lang="nl-NL" dirty="0" smtClean="0"/>
              <a:t>. </a:t>
            </a:r>
            <a:endParaRPr lang="nl-NL" dirty="0"/>
          </a:p>
        </p:txBody>
      </p:sp>
    </p:spTree>
    <p:extLst>
      <p:ext uri="{BB962C8B-B14F-4D97-AF65-F5344CB8AC3E}">
        <p14:creationId xmlns:p14="http://schemas.microsoft.com/office/powerpoint/2010/main" val="21723832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2087562"/>
          </a:xfrm>
        </p:spPr>
        <p:txBody>
          <a:bodyPr>
            <a:normAutofit fontScale="90000"/>
          </a:bodyPr>
          <a:lstStyle/>
          <a:p>
            <a:r>
              <a:rPr lang="en-US" sz="900" dirty="0" smtClean="0"/>
              <a:t>							</a:t>
            </a:r>
            <a:r>
              <a:rPr lang="en-US" sz="800" dirty="0" smtClean="0"/>
              <a:t>120911, </a:t>
            </a:r>
            <a:r>
              <a:rPr lang="en-US" sz="800" dirty="0" err="1" smtClean="0"/>
              <a:t>ppt</a:t>
            </a:r>
            <a:r>
              <a:rPr lang="en-US" sz="800" dirty="0" smtClean="0"/>
              <a:t> Arnhem</a:t>
            </a:r>
            <a:r>
              <a:rPr lang="en-US" dirty="0" smtClean="0"/>
              <a:t/>
            </a:r>
            <a:br>
              <a:rPr lang="en-US" dirty="0" smtClean="0"/>
            </a:br>
            <a:r>
              <a:rPr lang="en-US" dirty="0" smtClean="0"/>
              <a:t/>
            </a:r>
            <a:br>
              <a:rPr lang="en-US" dirty="0" smtClean="0"/>
            </a:br>
            <a:r>
              <a:rPr lang="en-US" dirty="0"/>
              <a:t/>
            </a:r>
            <a:br>
              <a:rPr lang="en-US" dirty="0"/>
            </a:br>
            <a:r>
              <a:rPr lang="en-US" sz="3600" dirty="0" smtClean="0"/>
              <a:t>‘</a:t>
            </a:r>
            <a:r>
              <a:rPr lang="en-US" sz="3600" dirty="0" smtClean="0"/>
              <a:t>Gratis’ bus </a:t>
            </a:r>
            <a:r>
              <a:rPr lang="en-US" sz="3600" dirty="0" err="1" smtClean="0"/>
              <a:t>voor</a:t>
            </a:r>
            <a:r>
              <a:rPr lang="en-US" sz="3600" dirty="0" smtClean="0"/>
              <a:t> </a:t>
            </a:r>
            <a:r>
              <a:rPr lang="en-US" sz="3600" dirty="0" err="1" smtClean="0"/>
              <a:t>kinderen</a:t>
            </a:r>
            <a:r>
              <a:rPr lang="en-US" sz="3600" dirty="0" smtClean="0"/>
              <a:t> tot 4 </a:t>
            </a:r>
            <a:r>
              <a:rPr lang="en-US" sz="3600" dirty="0" err="1" smtClean="0"/>
              <a:t>jaar</a:t>
            </a:r>
            <a:r>
              <a:rPr lang="en-US" sz="3600" dirty="0" smtClean="0"/>
              <a:t>, </a:t>
            </a:r>
            <a:r>
              <a:rPr lang="en-US" sz="3600" dirty="0" err="1" smtClean="0"/>
              <a:t>gerealiseerd</a:t>
            </a:r>
            <a:r>
              <a:rPr lang="en-US" sz="3600" dirty="0" smtClean="0"/>
              <a:t>,</a:t>
            </a:r>
            <a:br>
              <a:rPr lang="en-US" sz="3600" dirty="0" smtClean="0"/>
            </a:br>
            <a:r>
              <a:rPr lang="en-US" sz="3600" dirty="0" smtClean="0"/>
              <a:t>nu </a:t>
            </a:r>
            <a:r>
              <a:rPr lang="en-US" sz="3600" dirty="0" err="1" smtClean="0"/>
              <a:t>voor</a:t>
            </a:r>
            <a:r>
              <a:rPr lang="en-US" sz="3600" dirty="0" smtClean="0"/>
              <a:t> </a:t>
            </a:r>
            <a:r>
              <a:rPr lang="en-US" sz="3600" dirty="0" err="1" smtClean="0"/>
              <a:t>senioren</a:t>
            </a:r>
            <a:r>
              <a:rPr lang="en-US" sz="3600" dirty="0" smtClean="0"/>
              <a:t>, </a:t>
            </a:r>
            <a:r>
              <a:rPr lang="en-US" sz="3600" dirty="0" err="1" smtClean="0"/>
              <a:t>daarna</a:t>
            </a:r>
            <a:r>
              <a:rPr lang="en-US" sz="3600" dirty="0" smtClean="0"/>
              <a:t> </a:t>
            </a:r>
            <a:r>
              <a:rPr lang="en-US" sz="3600" dirty="0" err="1" smtClean="0"/>
              <a:t>voor</a:t>
            </a:r>
            <a:r>
              <a:rPr lang="en-US" sz="3600" dirty="0" smtClean="0"/>
              <a:t> </a:t>
            </a:r>
            <a:r>
              <a:rPr lang="en-US" sz="3600" dirty="0" err="1" smtClean="0"/>
              <a:t>allen</a:t>
            </a:r>
            <a:r>
              <a:rPr lang="en-US" sz="3600" dirty="0" smtClean="0"/>
              <a:t>?</a:t>
            </a:r>
            <a:r>
              <a:rPr lang="en-US" sz="4900" dirty="0" smtClean="0"/>
              <a:t/>
            </a:r>
            <a:br>
              <a:rPr lang="en-US" sz="4900" dirty="0" smtClean="0"/>
            </a:br>
            <a:r>
              <a:rPr lang="en-US" sz="4900" dirty="0"/>
              <a:t/>
            </a:r>
            <a:br>
              <a:rPr lang="en-US" sz="4900" dirty="0"/>
            </a:br>
            <a:endParaRPr lang="nl-NL" sz="4900" dirty="0"/>
          </a:p>
        </p:txBody>
      </p:sp>
      <p:sp>
        <p:nvSpPr>
          <p:cNvPr id="3" name="Content Placeholder 2"/>
          <p:cNvSpPr>
            <a:spLocks noGrp="1"/>
          </p:cNvSpPr>
          <p:nvPr>
            <p:ph idx="1"/>
          </p:nvPr>
        </p:nvSpPr>
        <p:spPr>
          <a:xfrm>
            <a:off x="457200" y="2438400"/>
            <a:ext cx="8229600" cy="3962400"/>
          </a:xfrm>
        </p:spPr>
        <p:txBody>
          <a:bodyPr>
            <a:normAutofit fontScale="85000" lnSpcReduction="20000"/>
          </a:bodyPr>
          <a:lstStyle/>
          <a:p>
            <a:pPr marL="0" indent="0" algn="ctr">
              <a:buNone/>
            </a:pPr>
            <a:endParaRPr lang="en-US" b="1" dirty="0" smtClean="0"/>
          </a:p>
          <a:p>
            <a:pPr marL="0" indent="0" algn="ctr">
              <a:buNone/>
            </a:pPr>
            <a:r>
              <a:rPr lang="en-US" b="1" dirty="0" err="1" smtClean="0"/>
              <a:t>Inleiding</a:t>
            </a:r>
            <a:r>
              <a:rPr lang="en-US" b="1" dirty="0" smtClean="0"/>
              <a:t> door </a:t>
            </a:r>
            <a:r>
              <a:rPr lang="en-US" b="1" dirty="0" smtClean="0"/>
              <a:t>Michel van Hulten</a:t>
            </a:r>
            <a:br>
              <a:rPr lang="en-US" b="1" dirty="0" smtClean="0"/>
            </a:br>
            <a:r>
              <a:rPr lang="en-US" sz="2200" dirty="0" smtClean="0"/>
              <a:t>ANBO-lid Lelystad</a:t>
            </a:r>
          </a:p>
          <a:p>
            <a:pPr marL="0" indent="0">
              <a:buNone/>
            </a:pPr>
            <a:endParaRPr lang="en-US" sz="2200" dirty="0" smtClean="0"/>
          </a:p>
          <a:p>
            <a:pPr marL="0" indent="0">
              <a:buNone/>
            </a:pPr>
            <a:r>
              <a:rPr lang="en-US" dirty="0"/>
              <a:t>KBO en PCOB </a:t>
            </a:r>
            <a:r>
              <a:rPr lang="en-US" dirty="0" err="1"/>
              <a:t>zijn</a:t>
            </a:r>
            <a:r>
              <a:rPr lang="en-US" dirty="0"/>
              <a:t> </a:t>
            </a:r>
            <a:r>
              <a:rPr lang="en-US" dirty="0" err="1"/>
              <a:t>voorstander</a:t>
            </a:r>
            <a:r>
              <a:rPr lang="en-US" dirty="0"/>
              <a:t> van ‘gratis’ </a:t>
            </a:r>
            <a:r>
              <a:rPr lang="en-US" dirty="0" err="1"/>
              <a:t>openbaar</a:t>
            </a:r>
            <a:r>
              <a:rPr lang="en-US" dirty="0"/>
              <a:t> vervoer </a:t>
            </a:r>
            <a:r>
              <a:rPr lang="en-US" dirty="0" err="1"/>
              <a:t>voor</a:t>
            </a:r>
            <a:r>
              <a:rPr lang="en-US" dirty="0"/>
              <a:t> </a:t>
            </a:r>
            <a:r>
              <a:rPr lang="en-US" dirty="0" err="1"/>
              <a:t>senioren</a:t>
            </a:r>
            <a:r>
              <a:rPr lang="en-US" dirty="0"/>
              <a:t>. ANBO is </a:t>
            </a:r>
            <a:r>
              <a:rPr lang="en-US" dirty="0" err="1"/>
              <a:t>tegen</a:t>
            </a:r>
            <a:r>
              <a:rPr lang="en-US" dirty="0"/>
              <a:t>.  </a:t>
            </a:r>
            <a:r>
              <a:rPr lang="en-US" dirty="0" err="1" smtClean="0"/>
              <a:t>Zijn</a:t>
            </a:r>
            <a:r>
              <a:rPr lang="en-US" dirty="0" smtClean="0"/>
              <a:t> </a:t>
            </a:r>
            <a:r>
              <a:rPr lang="en-US" dirty="0" err="1" smtClean="0"/>
              <a:t>dat</a:t>
            </a:r>
            <a:r>
              <a:rPr lang="en-US" dirty="0" smtClean="0"/>
              <a:t> </a:t>
            </a:r>
            <a:r>
              <a:rPr lang="en-US" dirty="0" err="1" smtClean="0"/>
              <a:t>andere</a:t>
            </a:r>
            <a:r>
              <a:rPr lang="en-US" dirty="0" smtClean="0"/>
              <a:t> </a:t>
            </a:r>
            <a:r>
              <a:rPr lang="en-US" dirty="0" err="1" smtClean="0"/>
              <a:t>senioren</a:t>
            </a:r>
            <a:r>
              <a:rPr lang="en-US" dirty="0" smtClean="0"/>
              <a:t>? </a:t>
            </a:r>
            <a:endParaRPr lang="en-US" dirty="0"/>
          </a:p>
          <a:p>
            <a:pPr marL="0" indent="0">
              <a:buNone/>
            </a:pPr>
            <a:endParaRPr lang="en-US" dirty="0"/>
          </a:p>
          <a:p>
            <a:pPr marL="0" indent="0">
              <a:buNone/>
            </a:pPr>
            <a:r>
              <a:rPr lang="en-US" dirty="0"/>
              <a:t>ROVER is </a:t>
            </a:r>
            <a:r>
              <a:rPr lang="en-US" dirty="0" err="1"/>
              <a:t>tegen</a:t>
            </a:r>
            <a:r>
              <a:rPr lang="en-US" dirty="0"/>
              <a:t> ‘gratis</a:t>
            </a:r>
            <a:r>
              <a:rPr lang="en-US" dirty="0" smtClean="0"/>
              <a:t>’ </a:t>
            </a:r>
            <a:r>
              <a:rPr lang="en-US" dirty="0" err="1" smtClean="0"/>
              <a:t>openbaar</a:t>
            </a:r>
            <a:r>
              <a:rPr lang="en-US" dirty="0" smtClean="0"/>
              <a:t> </a:t>
            </a:r>
            <a:r>
              <a:rPr lang="en-US" dirty="0"/>
              <a:t>vervoer. </a:t>
            </a:r>
            <a:r>
              <a:rPr lang="en-US" dirty="0" smtClean="0"/>
              <a:t>Het </a:t>
            </a:r>
            <a:r>
              <a:rPr lang="en-US" dirty="0" err="1"/>
              <a:t>wil</a:t>
            </a:r>
            <a:r>
              <a:rPr lang="en-US" dirty="0"/>
              <a:t> </a:t>
            </a:r>
            <a:r>
              <a:rPr lang="en-US" dirty="0" err="1"/>
              <a:t>beter</a:t>
            </a:r>
            <a:r>
              <a:rPr lang="en-US" dirty="0"/>
              <a:t> OV</a:t>
            </a:r>
            <a:r>
              <a:rPr lang="en-US" dirty="0" smtClean="0"/>
              <a:t>. </a:t>
            </a:r>
            <a:r>
              <a:rPr lang="en-US" dirty="0" err="1" smtClean="0"/>
              <a:t>Waarom</a:t>
            </a:r>
            <a:r>
              <a:rPr lang="en-US" dirty="0" smtClean="0"/>
              <a:t> </a:t>
            </a:r>
            <a:r>
              <a:rPr lang="en-US" dirty="0" err="1" smtClean="0"/>
              <a:t>aanvaardt</a:t>
            </a:r>
            <a:r>
              <a:rPr lang="en-US" dirty="0" smtClean="0"/>
              <a:t> ROVER </a:t>
            </a:r>
            <a:r>
              <a:rPr lang="en-US" dirty="0" err="1" smtClean="0"/>
              <a:t>dat</a:t>
            </a:r>
            <a:r>
              <a:rPr lang="en-US" dirty="0" smtClean="0"/>
              <a:t> </a:t>
            </a:r>
            <a:r>
              <a:rPr lang="en-US" dirty="0" err="1" smtClean="0"/>
              <a:t>tweederde</a:t>
            </a:r>
            <a:r>
              <a:rPr lang="en-US" dirty="0" smtClean="0"/>
              <a:t> </a:t>
            </a:r>
            <a:r>
              <a:rPr lang="en-US" dirty="0" err="1" smtClean="0"/>
              <a:t>deel</a:t>
            </a:r>
            <a:r>
              <a:rPr lang="en-US" dirty="0" smtClean="0"/>
              <a:t> van de </a:t>
            </a:r>
            <a:r>
              <a:rPr lang="en-US" dirty="0" err="1" smtClean="0"/>
              <a:t>kosten</a:t>
            </a:r>
            <a:r>
              <a:rPr lang="en-US" dirty="0" smtClean="0"/>
              <a:t> al door de </a:t>
            </a:r>
            <a:r>
              <a:rPr lang="en-US" dirty="0" err="1" smtClean="0"/>
              <a:t>belastingbetaler</a:t>
            </a:r>
            <a:r>
              <a:rPr lang="en-US" dirty="0" smtClean="0"/>
              <a:t> </a:t>
            </a:r>
            <a:r>
              <a:rPr lang="en-US" dirty="0" err="1" smtClean="0"/>
              <a:t>gedragen</a:t>
            </a:r>
            <a:r>
              <a:rPr lang="en-US" dirty="0" smtClean="0"/>
              <a:t> </a:t>
            </a:r>
            <a:r>
              <a:rPr lang="en-US" dirty="0" err="1" smtClean="0"/>
              <a:t>wordt</a:t>
            </a:r>
            <a:r>
              <a:rPr lang="en-US" dirty="0" smtClean="0"/>
              <a:t>?</a:t>
            </a:r>
            <a:endParaRPr lang="en-US" dirty="0"/>
          </a:p>
        </p:txBody>
      </p:sp>
    </p:spTree>
    <p:extLst>
      <p:ext uri="{BB962C8B-B14F-4D97-AF65-F5344CB8AC3E}">
        <p14:creationId xmlns:p14="http://schemas.microsoft.com/office/powerpoint/2010/main" val="20727522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FF0000"/>
                </a:solidFill>
              </a:rPr>
              <a:t>V&amp;W-Slogan</a:t>
            </a:r>
            <a:r>
              <a:rPr lang="en-US" dirty="0">
                <a:solidFill>
                  <a:srgbClr val="FF0000"/>
                </a:solidFill>
              </a:rPr>
              <a:t>: </a:t>
            </a:r>
            <a:r>
              <a:rPr lang="en-US" dirty="0" err="1">
                <a:solidFill>
                  <a:srgbClr val="FF0000"/>
                </a:solidFill>
              </a:rPr>
              <a:t>reizen</a:t>
            </a:r>
            <a:r>
              <a:rPr lang="en-US" dirty="0">
                <a:solidFill>
                  <a:srgbClr val="FF0000"/>
                </a:solidFill>
              </a:rPr>
              <a:t> van A </a:t>
            </a:r>
            <a:r>
              <a:rPr lang="en-US" dirty="0" err="1">
                <a:solidFill>
                  <a:srgbClr val="FF0000"/>
                </a:solidFill>
              </a:rPr>
              <a:t>naar</a:t>
            </a:r>
            <a:r>
              <a:rPr lang="en-US" dirty="0">
                <a:solidFill>
                  <a:srgbClr val="FF0000"/>
                </a:solidFill>
              </a:rPr>
              <a:t> B(</a:t>
            </a:r>
            <a:r>
              <a:rPr lang="en-US" dirty="0" err="1">
                <a:solidFill>
                  <a:srgbClr val="FF0000"/>
                </a:solidFill>
              </a:rPr>
              <a:t>eter</a:t>
            </a:r>
            <a:r>
              <a:rPr lang="en-US" dirty="0">
                <a:solidFill>
                  <a:srgbClr val="FF0000"/>
                </a:solidFill>
              </a:rPr>
              <a:t>)</a:t>
            </a:r>
            <a:endParaRPr lang="nl-NL" dirty="0"/>
          </a:p>
        </p:txBody>
      </p:sp>
      <p:sp>
        <p:nvSpPr>
          <p:cNvPr id="3" name="Content Placeholder 2"/>
          <p:cNvSpPr>
            <a:spLocks noGrp="1"/>
          </p:cNvSpPr>
          <p:nvPr>
            <p:ph idx="1"/>
          </p:nvPr>
        </p:nvSpPr>
        <p:spPr>
          <a:xfrm>
            <a:off x="457200" y="1600200"/>
            <a:ext cx="8305800" cy="5029200"/>
          </a:xfrm>
        </p:spPr>
        <p:txBody>
          <a:bodyPr>
            <a:normAutofit fontScale="70000" lnSpcReduction="20000"/>
          </a:bodyPr>
          <a:lstStyle/>
          <a:p>
            <a:pPr marL="914400" lvl="2" indent="0">
              <a:buNone/>
            </a:pPr>
            <a:r>
              <a:rPr lang="en-US" sz="3200" dirty="0" err="1"/>
              <a:t>Essentie</a:t>
            </a:r>
            <a:r>
              <a:rPr lang="en-US" sz="3200" dirty="0"/>
              <a:t> </a:t>
            </a:r>
            <a:r>
              <a:rPr lang="en-US" sz="3200" dirty="0" err="1" smtClean="0"/>
              <a:t>voor</a:t>
            </a:r>
            <a:r>
              <a:rPr lang="en-US" sz="3200" dirty="0" smtClean="0"/>
              <a:t> </a:t>
            </a:r>
            <a:r>
              <a:rPr lang="en-US" sz="3200" dirty="0" err="1" smtClean="0"/>
              <a:t>reiziger</a:t>
            </a:r>
            <a:r>
              <a:rPr lang="en-US" sz="3200" dirty="0" smtClean="0"/>
              <a:t> </a:t>
            </a:r>
            <a:r>
              <a:rPr lang="en-US" sz="3200" dirty="0"/>
              <a:t>is </a:t>
            </a:r>
            <a:r>
              <a:rPr lang="en-US" sz="3200" u="sng" dirty="0" err="1" smtClean="0">
                <a:solidFill>
                  <a:srgbClr val="00B0F0"/>
                </a:solidFill>
              </a:rPr>
              <a:t>niet</a:t>
            </a:r>
            <a:r>
              <a:rPr lang="en-US" sz="3200" dirty="0" smtClean="0"/>
              <a:t> het </a:t>
            </a:r>
            <a:r>
              <a:rPr lang="en-US" sz="3200" dirty="0"/>
              <a:t>van A </a:t>
            </a:r>
            <a:r>
              <a:rPr lang="en-US" sz="3200" dirty="0" err="1"/>
              <a:t>naar</a:t>
            </a:r>
            <a:r>
              <a:rPr lang="en-US" sz="3200" dirty="0"/>
              <a:t> B </a:t>
            </a:r>
            <a:r>
              <a:rPr lang="en-US" sz="3200" dirty="0" err="1"/>
              <a:t>gaan</a:t>
            </a:r>
            <a:r>
              <a:rPr lang="en-US" sz="3200" dirty="0" smtClean="0"/>
              <a:t>.</a:t>
            </a:r>
          </a:p>
          <a:p>
            <a:pPr marL="0" indent="0">
              <a:buNone/>
            </a:pPr>
            <a:endParaRPr lang="nl-NL" sz="2800" dirty="0" smtClean="0"/>
          </a:p>
          <a:p>
            <a:r>
              <a:rPr lang="nl-NL" sz="2800" dirty="0" smtClean="0"/>
              <a:t>Verkeer en vervoer </a:t>
            </a:r>
            <a:r>
              <a:rPr lang="nl-NL" sz="2800" dirty="0"/>
              <a:t>is meer </a:t>
            </a:r>
            <a:r>
              <a:rPr lang="nl-NL" sz="2800" dirty="0" smtClean="0"/>
              <a:t>dan lopen, fietsen, rollator, scootmobiel, auto, bus, metro, boot, pont, trein en vliegtuig. Je verplaatsen gaat altijd in vervoersketens. Bekijk die als onderdeel van </a:t>
            </a:r>
            <a:r>
              <a:rPr lang="nl-NL" sz="2800" dirty="0"/>
              <a:t>economische- en maatschappelijke ketens</a:t>
            </a:r>
            <a:r>
              <a:rPr lang="nl-NL" sz="2800" dirty="0" smtClean="0"/>
              <a:t>. </a:t>
            </a:r>
            <a:br>
              <a:rPr lang="nl-NL" sz="2800" dirty="0" smtClean="0"/>
            </a:br>
            <a:r>
              <a:rPr lang="nl-NL" sz="2800" dirty="0" smtClean="0"/>
              <a:t>Je gaat van A via B, C en D (enzovoorts) naar E omdat je een </a:t>
            </a:r>
            <a:r>
              <a:rPr lang="nl-NL" sz="2800" dirty="0" smtClean="0"/>
              <a:t>reisdoel </a:t>
            </a:r>
            <a:r>
              <a:rPr lang="nl-NL" sz="2800" dirty="0" smtClean="0"/>
              <a:t>hebt. </a:t>
            </a:r>
            <a:endParaRPr lang="en-US" sz="2800" dirty="0" smtClean="0"/>
          </a:p>
          <a:p>
            <a:endParaRPr lang="nl-NL" sz="2800" dirty="0"/>
          </a:p>
          <a:p>
            <a:r>
              <a:rPr lang="nl-NL" sz="2800" dirty="0" smtClean="0"/>
              <a:t>Centraal moet </a:t>
            </a:r>
            <a:r>
              <a:rPr lang="nl-NL" sz="2800" dirty="0"/>
              <a:t>staan </a:t>
            </a:r>
            <a:r>
              <a:rPr lang="nl-NL" sz="2800" dirty="0" smtClean="0"/>
              <a:t>de waarde van het </a:t>
            </a:r>
            <a:r>
              <a:rPr lang="nl-NL" sz="2800" dirty="0"/>
              <a:t>totaal van de </a:t>
            </a:r>
            <a:r>
              <a:rPr lang="nl-NL" sz="2800" dirty="0" smtClean="0"/>
              <a:t>keten </a:t>
            </a:r>
            <a:r>
              <a:rPr lang="nl-NL" sz="2800" dirty="0" smtClean="0"/>
              <a:t>en de waarde van elke schakel in de vervoersketen. </a:t>
            </a:r>
            <a:r>
              <a:rPr lang="nl-NL" sz="2800" dirty="0" smtClean="0"/>
              <a:t>Wordt het reisdoel bereikt?</a:t>
            </a:r>
            <a:endParaRPr lang="nl-NL" sz="2800" dirty="0"/>
          </a:p>
          <a:p>
            <a:pPr marL="0" indent="0">
              <a:buNone/>
            </a:pPr>
            <a:endParaRPr lang="nl-NL" sz="2800" dirty="0"/>
          </a:p>
          <a:p>
            <a:r>
              <a:rPr lang="nl-NL" sz="2800" dirty="0"/>
              <a:t>Dit vergt een totaal andere kijk op het </a:t>
            </a:r>
            <a:r>
              <a:rPr lang="nl-NL" sz="2800" dirty="0" smtClean="0"/>
              <a:t>OV dan de heersende opvatting </a:t>
            </a:r>
            <a:r>
              <a:rPr lang="nl-NL" sz="2800" dirty="0" smtClean="0"/>
              <a:t>dat vervoersbedrijven marktgericht </a:t>
            </a:r>
            <a:r>
              <a:rPr lang="nl-NL" sz="2800" dirty="0" smtClean="0"/>
              <a:t>winst moeten maken. Bovendien doen ze dat toch niet</a:t>
            </a:r>
            <a:r>
              <a:rPr lang="nl-NL" sz="2800" dirty="0" smtClean="0"/>
              <a:t>. We subsidieëren een groot deel van de kosten.</a:t>
            </a:r>
            <a:r>
              <a:rPr lang="nl-NL" sz="2800" dirty="0" smtClean="0"/>
              <a:t/>
            </a:r>
            <a:br>
              <a:rPr lang="nl-NL" sz="2800" dirty="0" smtClean="0"/>
            </a:br>
            <a:r>
              <a:rPr lang="nl-NL" sz="2800" dirty="0" smtClean="0"/>
              <a:t> </a:t>
            </a:r>
            <a:endParaRPr lang="nl-NL" sz="2800" dirty="0"/>
          </a:p>
          <a:p>
            <a:r>
              <a:rPr lang="nl-NL" sz="2800" dirty="0">
                <a:solidFill>
                  <a:srgbClr val="FF0000"/>
                </a:solidFill>
              </a:rPr>
              <a:t>Openbaar vervoer verdient een integrale visie</a:t>
            </a:r>
            <a:r>
              <a:rPr lang="nl-NL" sz="2800" dirty="0" smtClean="0">
                <a:solidFill>
                  <a:srgbClr val="FF0000"/>
                </a:solidFill>
              </a:rPr>
              <a:t>!</a:t>
            </a:r>
            <a:br>
              <a:rPr lang="nl-NL" sz="2800" dirty="0" smtClean="0">
                <a:solidFill>
                  <a:srgbClr val="FF0000"/>
                </a:solidFill>
              </a:rPr>
            </a:br>
            <a:r>
              <a:rPr lang="nl-NL" sz="2800" dirty="0" smtClean="0">
                <a:solidFill>
                  <a:srgbClr val="FF0000"/>
                </a:solidFill>
              </a:rPr>
              <a:t>Kernwoord is dat het niet gaat om mobiliteit voor allen maar om voor iedereen bereikbaarheid van reisdoelen. </a:t>
            </a:r>
            <a:endParaRPr lang="nl-NL" dirty="0">
              <a:solidFill>
                <a:srgbClr val="FF0000"/>
              </a:solidFill>
            </a:endParaRPr>
          </a:p>
        </p:txBody>
      </p:sp>
    </p:spTree>
    <p:extLst>
      <p:ext uri="{BB962C8B-B14F-4D97-AF65-F5344CB8AC3E}">
        <p14:creationId xmlns:p14="http://schemas.microsoft.com/office/powerpoint/2010/main" val="13279197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1052736"/>
            <a:ext cx="7482408" cy="2800767"/>
          </a:xfrm>
          <a:prstGeom prst="rect">
            <a:avLst/>
          </a:prstGeom>
        </p:spPr>
        <p:txBody>
          <a:bodyPr wrap="square">
            <a:spAutoFit/>
          </a:bodyPr>
          <a:lstStyle/>
          <a:p>
            <a:r>
              <a:rPr lang="en-US" sz="4400" dirty="0" err="1"/>
              <a:t>Niet</a:t>
            </a:r>
            <a:r>
              <a:rPr lang="en-US" sz="4400" dirty="0"/>
              <a:t> </a:t>
            </a:r>
            <a:r>
              <a:rPr lang="en-US" sz="4400" dirty="0" err="1"/>
              <a:t>achter</a:t>
            </a:r>
            <a:r>
              <a:rPr lang="en-US" sz="4400" dirty="0"/>
              <a:t> de geraniums </a:t>
            </a:r>
            <a:r>
              <a:rPr lang="en-US" sz="4400" dirty="0" err="1"/>
              <a:t>zitten</a:t>
            </a:r>
            <a:r>
              <a:rPr lang="en-US" sz="4400" dirty="0"/>
              <a:t> </a:t>
            </a:r>
            <a:endParaRPr lang="en-US" sz="4400" dirty="0" smtClean="0"/>
          </a:p>
          <a:p>
            <a:endParaRPr lang="en-US" sz="4400" dirty="0" smtClean="0"/>
          </a:p>
          <a:p>
            <a:r>
              <a:rPr lang="en-US" sz="4400" dirty="0" err="1" smtClean="0"/>
              <a:t>Betekent</a:t>
            </a:r>
            <a:r>
              <a:rPr lang="en-US" sz="4400" dirty="0" smtClean="0"/>
              <a:t> </a:t>
            </a:r>
            <a:r>
              <a:rPr lang="en-US" sz="4400" dirty="0" err="1" smtClean="0"/>
              <a:t>voor</a:t>
            </a:r>
            <a:r>
              <a:rPr lang="en-US" sz="4400" dirty="0" smtClean="0"/>
              <a:t> </a:t>
            </a:r>
            <a:r>
              <a:rPr lang="en-US" sz="4400" dirty="0" err="1" smtClean="0"/>
              <a:t>veel</a:t>
            </a:r>
            <a:r>
              <a:rPr lang="en-US" sz="4400" dirty="0" smtClean="0"/>
              <a:t> </a:t>
            </a:r>
            <a:r>
              <a:rPr lang="en-US" sz="4400" dirty="0" err="1" smtClean="0"/>
              <a:t>senioren</a:t>
            </a:r>
            <a:r>
              <a:rPr lang="en-US" sz="4400" dirty="0" smtClean="0"/>
              <a:t> </a:t>
            </a:r>
            <a:r>
              <a:rPr lang="en-US" sz="4400" dirty="0" err="1" smtClean="0"/>
              <a:t>dikwijls</a:t>
            </a:r>
            <a:r>
              <a:rPr lang="en-US" sz="4400" dirty="0"/>
              <a:t>: je </a:t>
            </a:r>
            <a:r>
              <a:rPr lang="en-US" sz="4400" dirty="0" err="1"/>
              <a:t>laten</a:t>
            </a:r>
            <a:r>
              <a:rPr lang="en-US" sz="4400" dirty="0"/>
              <a:t> </a:t>
            </a:r>
            <a:r>
              <a:rPr lang="en-US" sz="4400" dirty="0" err="1"/>
              <a:t>vervoeren</a:t>
            </a:r>
            <a:endParaRPr lang="nl-NL" sz="4400" dirty="0"/>
          </a:p>
        </p:txBody>
      </p:sp>
    </p:spTree>
    <p:extLst>
      <p:ext uri="{BB962C8B-B14F-4D97-AF65-F5344CB8AC3E}">
        <p14:creationId xmlns:p14="http://schemas.microsoft.com/office/powerpoint/2010/main" val="30210768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‘Je </a:t>
            </a:r>
            <a:r>
              <a:rPr lang="en-US" dirty="0" err="1" smtClean="0"/>
              <a:t>laten</a:t>
            </a:r>
            <a:r>
              <a:rPr lang="en-US" dirty="0" smtClean="0"/>
              <a:t> </a:t>
            </a:r>
            <a:r>
              <a:rPr lang="en-US" dirty="0" err="1" smtClean="0"/>
              <a:t>vervoeren</a:t>
            </a:r>
            <a:r>
              <a:rPr lang="en-US" dirty="0" smtClean="0"/>
              <a:t>’</a:t>
            </a:r>
            <a:endParaRPr lang="nl-NL" dirty="0"/>
          </a:p>
        </p:txBody>
      </p:sp>
      <p:sp>
        <p:nvSpPr>
          <p:cNvPr id="3" name="Content Placeholder 2"/>
          <p:cNvSpPr>
            <a:spLocks noGrp="1"/>
          </p:cNvSpPr>
          <p:nvPr>
            <p:ph idx="1"/>
          </p:nvPr>
        </p:nvSpPr>
        <p:spPr/>
        <p:txBody>
          <a:bodyPr/>
          <a:lstStyle/>
          <a:p>
            <a:endParaRPr lang="en-US" dirty="0" smtClean="0"/>
          </a:p>
          <a:p>
            <a:r>
              <a:rPr lang="en-US" sz="4400" dirty="0" err="1"/>
              <a:t>Niet</a:t>
            </a:r>
            <a:r>
              <a:rPr lang="en-US" sz="4400" dirty="0"/>
              <a:t> </a:t>
            </a:r>
            <a:r>
              <a:rPr lang="en-US" sz="4400" dirty="0" err="1"/>
              <a:t>iedereen</a:t>
            </a:r>
            <a:r>
              <a:rPr lang="en-US" sz="4400" dirty="0"/>
              <a:t> </a:t>
            </a:r>
            <a:r>
              <a:rPr lang="en-US" sz="4400" dirty="0" err="1"/>
              <a:t>heeft</a:t>
            </a:r>
            <a:r>
              <a:rPr lang="en-US" sz="4400" dirty="0"/>
              <a:t> </a:t>
            </a:r>
            <a:r>
              <a:rPr lang="en-US" sz="4400" dirty="0" err="1"/>
              <a:t>een</a:t>
            </a:r>
            <a:r>
              <a:rPr lang="en-US" sz="4400" dirty="0"/>
              <a:t> auto met chauffeur!</a:t>
            </a:r>
          </a:p>
          <a:p>
            <a:r>
              <a:rPr lang="en-US" sz="4400" dirty="0" err="1"/>
              <a:t>Gaat</a:t>
            </a:r>
            <a:r>
              <a:rPr lang="en-US" sz="4400" dirty="0"/>
              <a:t> het </a:t>
            </a:r>
            <a:r>
              <a:rPr lang="en-US" sz="4400" dirty="0" err="1"/>
              <a:t>niet</a:t>
            </a:r>
            <a:r>
              <a:rPr lang="en-US" sz="4400" dirty="0"/>
              <a:t> </a:t>
            </a:r>
            <a:r>
              <a:rPr lang="en-US" sz="4400" dirty="0" err="1"/>
              <a:t>meer</a:t>
            </a:r>
            <a:r>
              <a:rPr lang="en-US" sz="4400" dirty="0"/>
              <a:t> </a:t>
            </a:r>
            <a:r>
              <a:rPr lang="en-US" sz="4400" dirty="0" err="1" smtClean="0"/>
              <a:t>lopend</a:t>
            </a:r>
            <a:r>
              <a:rPr lang="en-US" sz="4400" dirty="0" smtClean="0"/>
              <a:t> of </a:t>
            </a:r>
            <a:r>
              <a:rPr lang="en-US" sz="4400" dirty="0" err="1" smtClean="0"/>
              <a:t>fietsend</a:t>
            </a:r>
            <a:r>
              <a:rPr lang="en-US" sz="4400" dirty="0" smtClean="0"/>
              <a:t>, </a:t>
            </a:r>
            <a:r>
              <a:rPr lang="en-US" sz="4400" dirty="0" err="1"/>
              <a:t>dan</a:t>
            </a:r>
            <a:r>
              <a:rPr lang="en-US" sz="4400" dirty="0"/>
              <a:t> is </a:t>
            </a:r>
            <a:r>
              <a:rPr lang="en-US" sz="4400" dirty="0" err="1"/>
              <a:t>goed</a:t>
            </a:r>
            <a:r>
              <a:rPr lang="en-US" sz="4400" dirty="0"/>
              <a:t> </a:t>
            </a:r>
            <a:r>
              <a:rPr lang="en-US" sz="4400" dirty="0" err="1"/>
              <a:t>openbaar</a:t>
            </a:r>
            <a:r>
              <a:rPr lang="en-US" sz="4400" dirty="0"/>
              <a:t> vervoer de </a:t>
            </a:r>
            <a:r>
              <a:rPr lang="en-US" sz="4400" dirty="0" err="1"/>
              <a:t>oplossing</a:t>
            </a:r>
            <a:r>
              <a:rPr lang="en-US" sz="4400" dirty="0" smtClean="0"/>
              <a:t>. </a:t>
            </a:r>
            <a:endParaRPr lang="nl-NL" sz="4400" dirty="0"/>
          </a:p>
        </p:txBody>
      </p:sp>
    </p:spTree>
    <p:extLst>
      <p:ext uri="{BB962C8B-B14F-4D97-AF65-F5344CB8AC3E}">
        <p14:creationId xmlns:p14="http://schemas.microsoft.com/office/powerpoint/2010/main" val="119885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t>
            </a:r>
            <a:r>
              <a:rPr lang="en-US" dirty="0" err="1" smtClean="0"/>
              <a:t>Goed</a:t>
            </a:r>
            <a:r>
              <a:rPr lang="en-US" dirty="0" smtClean="0"/>
              <a:t> </a:t>
            </a:r>
            <a:r>
              <a:rPr lang="en-US" dirty="0" err="1" smtClean="0"/>
              <a:t>openbaar</a:t>
            </a:r>
            <a:r>
              <a:rPr lang="en-US" dirty="0" smtClean="0"/>
              <a:t> vervoer</a:t>
            </a:r>
            <a:r>
              <a:rPr lang="en-US" dirty="0" smtClean="0"/>
              <a:t>’?</a:t>
            </a:r>
            <a:endParaRPr lang="nl-NL"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err="1" smtClean="0"/>
              <a:t>Voorstanders</a:t>
            </a:r>
            <a:r>
              <a:rPr lang="en-US" dirty="0" smtClean="0"/>
              <a:t> </a:t>
            </a:r>
            <a:r>
              <a:rPr lang="en-US" dirty="0" smtClean="0"/>
              <a:t>van </a:t>
            </a:r>
            <a:r>
              <a:rPr lang="en-US" dirty="0" err="1" smtClean="0"/>
              <a:t>goed</a:t>
            </a:r>
            <a:r>
              <a:rPr lang="en-US" dirty="0" smtClean="0"/>
              <a:t> </a:t>
            </a:r>
            <a:r>
              <a:rPr lang="en-US" dirty="0" err="1" smtClean="0"/>
              <a:t>openbaar</a:t>
            </a:r>
            <a:r>
              <a:rPr lang="en-US" dirty="0" smtClean="0"/>
              <a:t> vervoer (</a:t>
            </a:r>
            <a:r>
              <a:rPr lang="en-US" dirty="0" err="1" smtClean="0"/>
              <a:t>alle</a:t>
            </a:r>
            <a:r>
              <a:rPr lang="en-US" dirty="0" smtClean="0"/>
              <a:t> </a:t>
            </a:r>
            <a:r>
              <a:rPr lang="en-US" dirty="0" err="1" smtClean="0"/>
              <a:t>ouderenbonden</a:t>
            </a:r>
            <a:r>
              <a:rPr lang="en-US" dirty="0" smtClean="0"/>
              <a:t>) </a:t>
            </a:r>
            <a:r>
              <a:rPr lang="en-US" dirty="0" err="1" smtClean="0"/>
              <a:t>beklemtonen</a:t>
            </a:r>
            <a:r>
              <a:rPr lang="en-US" dirty="0" smtClean="0"/>
              <a:t> </a:t>
            </a:r>
            <a:r>
              <a:rPr lang="en-US" dirty="0" err="1" smtClean="0"/>
              <a:t>dan</a:t>
            </a:r>
            <a:r>
              <a:rPr lang="en-US" dirty="0" smtClean="0"/>
              <a:t> </a:t>
            </a:r>
            <a:r>
              <a:rPr lang="en-US" dirty="0" err="1" smtClean="0"/>
              <a:t>kwalitatief</a:t>
            </a:r>
            <a:r>
              <a:rPr lang="en-US" dirty="0" smtClean="0"/>
              <a:t> </a:t>
            </a:r>
            <a:r>
              <a:rPr lang="en-US" dirty="0" err="1" smtClean="0"/>
              <a:t>goede</a:t>
            </a:r>
            <a:r>
              <a:rPr lang="en-US" dirty="0" smtClean="0"/>
              <a:t> </a:t>
            </a:r>
            <a:r>
              <a:rPr lang="en-US" dirty="0" err="1" smtClean="0"/>
              <a:t>haltes</a:t>
            </a:r>
            <a:r>
              <a:rPr lang="en-US" dirty="0" smtClean="0"/>
              <a:t>, </a:t>
            </a:r>
            <a:r>
              <a:rPr lang="en-US" dirty="0" err="1" smtClean="0"/>
              <a:t>goede</a:t>
            </a:r>
            <a:r>
              <a:rPr lang="en-US" dirty="0" smtClean="0"/>
              <a:t> </a:t>
            </a:r>
            <a:r>
              <a:rPr lang="en-US" dirty="0" err="1" smtClean="0"/>
              <a:t>voertuigen</a:t>
            </a:r>
            <a:r>
              <a:rPr lang="en-US" dirty="0" smtClean="0"/>
              <a:t>, </a:t>
            </a:r>
            <a:r>
              <a:rPr lang="en-US" dirty="0" err="1" smtClean="0"/>
              <a:t>goede</a:t>
            </a:r>
            <a:r>
              <a:rPr lang="en-US" dirty="0" smtClean="0"/>
              <a:t> </a:t>
            </a:r>
            <a:r>
              <a:rPr lang="en-US" dirty="0" err="1" smtClean="0"/>
              <a:t>dienstregelingen</a:t>
            </a:r>
            <a:r>
              <a:rPr lang="en-US" dirty="0" smtClean="0"/>
              <a:t> (frequent en op </a:t>
            </a:r>
            <a:r>
              <a:rPr lang="en-US" dirty="0" err="1" smtClean="0"/>
              <a:t>tijd</a:t>
            </a:r>
            <a:r>
              <a:rPr lang="en-US" dirty="0" smtClean="0"/>
              <a:t> met </a:t>
            </a:r>
            <a:r>
              <a:rPr lang="en-US" dirty="0" err="1" smtClean="0"/>
              <a:t>goede</a:t>
            </a:r>
            <a:r>
              <a:rPr lang="en-US" dirty="0" smtClean="0"/>
              <a:t> </a:t>
            </a:r>
            <a:r>
              <a:rPr lang="en-US" dirty="0" err="1" smtClean="0"/>
              <a:t>overstapmogelijkheden</a:t>
            </a:r>
            <a:r>
              <a:rPr lang="en-US" dirty="0" smtClean="0"/>
              <a:t>)</a:t>
            </a:r>
          </a:p>
          <a:p>
            <a:pPr marL="0" indent="0">
              <a:buNone/>
            </a:pPr>
            <a:endParaRPr lang="en-US" dirty="0" smtClean="0"/>
          </a:p>
          <a:p>
            <a:pPr marL="0" indent="0">
              <a:buNone/>
            </a:pPr>
            <a:r>
              <a:rPr lang="en-US" dirty="0" err="1" smtClean="0"/>
              <a:t>Ondanks</a:t>
            </a:r>
            <a:r>
              <a:rPr lang="en-US" dirty="0" smtClean="0"/>
              <a:t> </a:t>
            </a:r>
            <a:r>
              <a:rPr lang="en-US" dirty="0" err="1" smtClean="0"/>
              <a:t>alle</a:t>
            </a:r>
            <a:r>
              <a:rPr lang="en-US" dirty="0" smtClean="0"/>
              <a:t> </a:t>
            </a:r>
            <a:r>
              <a:rPr lang="en-US" dirty="0" err="1" smtClean="0"/>
              <a:t>verbeteringen</a:t>
            </a:r>
            <a:r>
              <a:rPr lang="en-US" dirty="0" smtClean="0"/>
              <a:t> in </a:t>
            </a:r>
            <a:r>
              <a:rPr lang="en-US" dirty="0" err="1" smtClean="0"/>
              <a:t>kwaliteit</a:t>
            </a:r>
            <a:r>
              <a:rPr lang="en-US" dirty="0" smtClean="0"/>
              <a:t> </a:t>
            </a:r>
            <a:r>
              <a:rPr lang="en-US" dirty="0" err="1" smtClean="0"/>
              <a:t>werd</a:t>
            </a:r>
            <a:r>
              <a:rPr lang="en-US" dirty="0" smtClean="0"/>
              <a:t> het </a:t>
            </a:r>
            <a:r>
              <a:rPr lang="en-US" dirty="0" err="1" smtClean="0"/>
              <a:t>openbaar</a:t>
            </a:r>
            <a:r>
              <a:rPr lang="en-US" dirty="0" smtClean="0"/>
              <a:t> </a:t>
            </a:r>
            <a:r>
              <a:rPr lang="en-US" dirty="0" smtClean="0"/>
              <a:t>vervoer </a:t>
            </a:r>
            <a:r>
              <a:rPr lang="en-US" dirty="0" err="1" smtClean="0"/>
              <a:t>toch</a:t>
            </a:r>
            <a:r>
              <a:rPr lang="en-US" dirty="0" smtClean="0"/>
              <a:t> </a:t>
            </a:r>
            <a:r>
              <a:rPr lang="en-US" dirty="0" smtClean="0"/>
              <a:t>steeds ‘</a:t>
            </a:r>
            <a:r>
              <a:rPr lang="en-US" dirty="0" err="1" smtClean="0"/>
              <a:t>dunner</a:t>
            </a:r>
            <a:r>
              <a:rPr lang="en-US" dirty="0" smtClean="0"/>
              <a:t>’ </a:t>
            </a:r>
            <a:r>
              <a:rPr lang="en-US" dirty="0" err="1" smtClean="0"/>
              <a:t>gebruikt</a:t>
            </a:r>
            <a:r>
              <a:rPr lang="en-US" dirty="0" smtClean="0"/>
              <a:t>: </a:t>
            </a:r>
            <a:r>
              <a:rPr lang="en-US" dirty="0" err="1" smtClean="0"/>
              <a:t>veel</a:t>
            </a:r>
            <a:r>
              <a:rPr lang="en-US" dirty="0" smtClean="0"/>
              <a:t> </a:t>
            </a:r>
            <a:r>
              <a:rPr lang="en-US" dirty="0" err="1" smtClean="0"/>
              <a:t>lege</a:t>
            </a:r>
            <a:r>
              <a:rPr lang="en-US" dirty="0" smtClean="0"/>
              <a:t> </a:t>
            </a:r>
            <a:r>
              <a:rPr lang="en-US" dirty="0" err="1" smtClean="0"/>
              <a:t>stoelen</a:t>
            </a:r>
            <a:r>
              <a:rPr lang="en-US" dirty="0" smtClean="0"/>
              <a:t>, </a:t>
            </a:r>
            <a:r>
              <a:rPr lang="en-US" dirty="0" err="1" smtClean="0"/>
              <a:t>dan</a:t>
            </a:r>
            <a:r>
              <a:rPr lang="en-US" dirty="0" smtClean="0"/>
              <a:t> ‘</a:t>
            </a:r>
            <a:r>
              <a:rPr lang="en-US" dirty="0" err="1" smtClean="0"/>
              <a:t>kan</a:t>
            </a:r>
            <a:r>
              <a:rPr lang="en-US" dirty="0" smtClean="0"/>
              <a:t> de </a:t>
            </a:r>
            <a:r>
              <a:rPr lang="en-US" dirty="0" err="1" smtClean="0"/>
              <a:t>dienstregeling</a:t>
            </a:r>
            <a:r>
              <a:rPr lang="en-US" dirty="0" smtClean="0"/>
              <a:t> </a:t>
            </a:r>
            <a:r>
              <a:rPr lang="en-US" dirty="0" err="1" smtClean="0"/>
              <a:t>dus</a:t>
            </a:r>
            <a:r>
              <a:rPr lang="en-US" dirty="0" smtClean="0"/>
              <a:t> </a:t>
            </a:r>
            <a:r>
              <a:rPr lang="en-US" dirty="0" err="1" smtClean="0"/>
              <a:t>ook</a:t>
            </a:r>
            <a:r>
              <a:rPr lang="en-US" dirty="0" smtClean="0"/>
              <a:t> </a:t>
            </a:r>
            <a:r>
              <a:rPr lang="en-US" dirty="0" err="1" smtClean="0"/>
              <a:t>wat</a:t>
            </a:r>
            <a:r>
              <a:rPr lang="en-US" dirty="0" smtClean="0"/>
              <a:t> </a:t>
            </a:r>
            <a:r>
              <a:rPr lang="en-US" dirty="0" err="1" smtClean="0"/>
              <a:t>dunner</a:t>
            </a:r>
            <a:r>
              <a:rPr lang="en-US" dirty="0" smtClean="0"/>
              <a:t>’ </a:t>
            </a:r>
            <a:r>
              <a:rPr lang="en-US" dirty="0" smtClean="0"/>
              <a:t>(</a:t>
            </a:r>
            <a:r>
              <a:rPr lang="en-US" dirty="0" err="1" smtClean="0"/>
              <a:t>consequentie</a:t>
            </a:r>
            <a:r>
              <a:rPr lang="en-US" dirty="0" smtClean="0"/>
              <a:t>: </a:t>
            </a:r>
            <a:r>
              <a:rPr lang="en-US" dirty="0" smtClean="0"/>
              <a:t>‘</a:t>
            </a:r>
            <a:r>
              <a:rPr lang="en-US" dirty="0" err="1" smtClean="0"/>
              <a:t>dan</a:t>
            </a:r>
            <a:r>
              <a:rPr lang="en-US" dirty="0" smtClean="0"/>
              <a:t> </a:t>
            </a:r>
            <a:r>
              <a:rPr lang="en-US" dirty="0" err="1" smtClean="0"/>
              <a:t>komen</a:t>
            </a:r>
            <a:r>
              <a:rPr lang="en-US" dirty="0" smtClean="0"/>
              <a:t> </a:t>
            </a:r>
            <a:r>
              <a:rPr lang="en-US" dirty="0" err="1" smtClean="0"/>
              <a:t>er</a:t>
            </a:r>
            <a:r>
              <a:rPr lang="en-US" dirty="0" smtClean="0"/>
              <a:t> </a:t>
            </a:r>
            <a:r>
              <a:rPr lang="en-US" dirty="0" err="1" smtClean="0"/>
              <a:t>nog</a:t>
            </a:r>
            <a:r>
              <a:rPr lang="en-US" dirty="0" smtClean="0"/>
              <a:t> minder </a:t>
            </a:r>
            <a:r>
              <a:rPr lang="en-US" dirty="0" err="1" smtClean="0"/>
              <a:t>reizigers</a:t>
            </a:r>
            <a:r>
              <a:rPr lang="en-US" dirty="0" smtClean="0"/>
              <a:t>’)</a:t>
            </a:r>
            <a:endParaRPr lang="en-US" dirty="0"/>
          </a:p>
          <a:p>
            <a:pPr marL="0" indent="0">
              <a:buNone/>
            </a:pPr>
            <a:endParaRPr lang="nl-NL" sz="2800" dirty="0"/>
          </a:p>
        </p:txBody>
      </p:sp>
    </p:spTree>
    <p:extLst>
      <p:ext uri="{BB962C8B-B14F-4D97-AF65-F5344CB8AC3E}">
        <p14:creationId xmlns:p14="http://schemas.microsoft.com/office/powerpoint/2010/main" val="3569357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t>
            </a:r>
            <a:r>
              <a:rPr lang="en-US" dirty="0" err="1"/>
              <a:t>Goed</a:t>
            </a:r>
            <a:r>
              <a:rPr lang="en-US" dirty="0"/>
              <a:t> </a:t>
            </a:r>
            <a:r>
              <a:rPr lang="en-US" dirty="0" err="1"/>
              <a:t>openbaar</a:t>
            </a:r>
            <a:r>
              <a:rPr lang="en-US" dirty="0"/>
              <a:t> vervoer’</a:t>
            </a:r>
            <a:endParaRPr lang="nl-NL"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smtClean="0"/>
              <a:t>Over </a:t>
            </a:r>
          </a:p>
          <a:p>
            <a:pPr marL="0" indent="0">
              <a:buNone/>
            </a:pPr>
            <a:r>
              <a:rPr lang="en-US" dirty="0" smtClean="0"/>
              <a:t>		‘</a:t>
            </a:r>
            <a:r>
              <a:rPr lang="en-US" dirty="0" err="1"/>
              <a:t>Goed</a:t>
            </a:r>
            <a:r>
              <a:rPr lang="en-US" dirty="0"/>
              <a:t> </a:t>
            </a:r>
            <a:r>
              <a:rPr lang="en-US" dirty="0" err="1"/>
              <a:t>openbaar</a:t>
            </a:r>
            <a:r>
              <a:rPr lang="en-US" dirty="0"/>
              <a:t> vervoer</a:t>
            </a:r>
            <a:r>
              <a:rPr lang="en-US" dirty="0" smtClean="0"/>
              <a:t>’</a:t>
            </a:r>
          </a:p>
          <a:p>
            <a:pPr marL="0" indent="0">
              <a:buNone/>
            </a:pPr>
            <a:r>
              <a:rPr lang="en-US" dirty="0" err="1" smtClean="0"/>
              <a:t>valt</a:t>
            </a:r>
            <a:r>
              <a:rPr lang="en-US" dirty="0" smtClean="0"/>
              <a:t> </a:t>
            </a:r>
            <a:r>
              <a:rPr lang="en-US" dirty="0" err="1" smtClean="0"/>
              <a:t>nog</a:t>
            </a:r>
            <a:r>
              <a:rPr lang="en-US" dirty="0" smtClean="0"/>
              <a:t> </a:t>
            </a:r>
            <a:r>
              <a:rPr lang="en-US" dirty="0" err="1" smtClean="0"/>
              <a:t>veel</a:t>
            </a:r>
            <a:r>
              <a:rPr lang="en-US" dirty="0" smtClean="0"/>
              <a:t> </a:t>
            </a:r>
            <a:r>
              <a:rPr lang="en-US" dirty="0" err="1" smtClean="0"/>
              <a:t>te</a:t>
            </a:r>
            <a:r>
              <a:rPr lang="en-US" dirty="0" smtClean="0"/>
              <a:t> </a:t>
            </a:r>
            <a:r>
              <a:rPr lang="en-US" dirty="0" err="1" smtClean="0"/>
              <a:t>zeggen</a:t>
            </a:r>
            <a:r>
              <a:rPr lang="en-US" dirty="0" smtClean="0"/>
              <a:t>, </a:t>
            </a:r>
            <a:r>
              <a:rPr lang="en-US" dirty="0" err="1" smtClean="0"/>
              <a:t>daar</a:t>
            </a:r>
            <a:r>
              <a:rPr lang="en-US" dirty="0" smtClean="0"/>
              <a:t> is nu </a:t>
            </a:r>
            <a:r>
              <a:rPr lang="en-US" dirty="0" err="1" smtClean="0"/>
              <a:t>geen</a:t>
            </a:r>
            <a:r>
              <a:rPr lang="en-US" dirty="0" smtClean="0"/>
              <a:t> </a:t>
            </a:r>
            <a:r>
              <a:rPr lang="en-US" dirty="0" err="1" smtClean="0"/>
              <a:t>tijd</a:t>
            </a:r>
            <a:r>
              <a:rPr lang="en-US" dirty="0" smtClean="0"/>
              <a:t> </a:t>
            </a:r>
            <a:r>
              <a:rPr lang="en-US" dirty="0" err="1" smtClean="0"/>
              <a:t>voor</a:t>
            </a:r>
            <a:r>
              <a:rPr lang="en-US" dirty="0" smtClean="0"/>
              <a:t>.</a:t>
            </a:r>
          </a:p>
          <a:p>
            <a:pPr marL="0" indent="0">
              <a:buNone/>
            </a:pPr>
            <a:endParaRPr lang="en-US" dirty="0"/>
          </a:p>
          <a:p>
            <a:pPr marL="0" indent="0">
              <a:buNone/>
            </a:pPr>
            <a:r>
              <a:rPr lang="en-US" dirty="0" smtClean="0"/>
              <a:t>Het </a:t>
            </a:r>
            <a:r>
              <a:rPr lang="en-US" dirty="0" err="1" smtClean="0"/>
              <a:t>resultaat</a:t>
            </a:r>
            <a:r>
              <a:rPr lang="en-US" dirty="0" smtClean="0"/>
              <a:t> van </a:t>
            </a:r>
            <a:r>
              <a:rPr lang="en-US" dirty="0" err="1" smtClean="0"/>
              <a:t>alle</a:t>
            </a:r>
            <a:r>
              <a:rPr lang="en-US" dirty="0" smtClean="0"/>
              <a:t> </a:t>
            </a:r>
            <a:r>
              <a:rPr lang="en-US" dirty="0" err="1" smtClean="0"/>
              <a:t>goede</a:t>
            </a:r>
            <a:r>
              <a:rPr lang="en-US" dirty="0" smtClean="0"/>
              <a:t> </a:t>
            </a:r>
            <a:r>
              <a:rPr lang="en-US" dirty="0" err="1" smtClean="0"/>
              <a:t>bedoelingen</a:t>
            </a:r>
            <a:r>
              <a:rPr lang="en-US" dirty="0" smtClean="0"/>
              <a:t> met het </a:t>
            </a:r>
            <a:r>
              <a:rPr lang="en-US" dirty="0" err="1" smtClean="0"/>
              <a:t>openbaar</a:t>
            </a:r>
            <a:r>
              <a:rPr lang="en-US" dirty="0" smtClean="0"/>
              <a:t> vervoer over de </a:t>
            </a:r>
            <a:r>
              <a:rPr lang="en-US" dirty="0" err="1" smtClean="0"/>
              <a:t>jaren</a:t>
            </a:r>
            <a:r>
              <a:rPr lang="en-US" dirty="0" smtClean="0"/>
              <a:t> </a:t>
            </a:r>
            <a:r>
              <a:rPr lang="en-US" dirty="0" err="1" smtClean="0"/>
              <a:t>heen</a:t>
            </a:r>
            <a:r>
              <a:rPr lang="en-US" dirty="0" smtClean="0"/>
              <a:t> is </a:t>
            </a:r>
            <a:r>
              <a:rPr lang="en-US" dirty="0" err="1" smtClean="0"/>
              <a:t>geweest</a:t>
            </a:r>
            <a:r>
              <a:rPr lang="en-US" dirty="0" smtClean="0"/>
              <a:t> </a:t>
            </a:r>
            <a:r>
              <a:rPr lang="en-US" dirty="0" err="1" smtClean="0"/>
              <a:t>dat</a:t>
            </a:r>
            <a:r>
              <a:rPr lang="en-US" dirty="0" smtClean="0"/>
              <a:t> het </a:t>
            </a:r>
            <a:r>
              <a:rPr lang="en-US" dirty="0" err="1" smtClean="0"/>
              <a:t>aantal</a:t>
            </a:r>
            <a:r>
              <a:rPr lang="en-US" dirty="0" smtClean="0"/>
              <a:t> </a:t>
            </a:r>
            <a:r>
              <a:rPr lang="en-US" dirty="0" err="1" smtClean="0"/>
              <a:t>haltes</a:t>
            </a:r>
            <a:r>
              <a:rPr lang="en-US" dirty="0" smtClean="0"/>
              <a:t> steeds </a:t>
            </a:r>
            <a:r>
              <a:rPr lang="en-US" dirty="0" err="1" smtClean="0"/>
              <a:t>verder</a:t>
            </a:r>
            <a:r>
              <a:rPr lang="en-US" dirty="0" smtClean="0"/>
              <a:t> </a:t>
            </a:r>
            <a:r>
              <a:rPr lang="en-US" dirty="0" err="1" smtClean="0"/>
              <a:t>verminderde</a:t>
            </a:r>
            <a:r>
              <a:rPr lang="en-US" dirty="0" smtClean="0"/>
              <a:t>, </a:t>
            </a:r>
            <a:r>
              <a:rPr lang="en-US" dirty="0" err="1" smtClean="0"/>
              <a:t>lijnen</a:t>
            </a:r>
            <a:r>
              <a:rPr lang="en-US" dirty="0" smtClean="0"/>
              <a:t> </a:t>
            </a:r>
            <a:r>
              <a:rPr lang="en-US" dirty="0" err="1" smtClean="0"/>
              <a:t>verminderden</a:t>
            </a:r>
            <a:r>
              <a:rPr lang="en-US" dirty="0" smtClean="0"/>
              <a:t> in </a:t>
            </a:r>
            <a:r>
              <a:rPr lang="en-US" dirty="0" err="1" smtClean="0"/>
              <a:t>aantal</a:t>
            </a:r>
            <a:r>
              <a:rPr lang="en-US" dirty="0" smtClean="0"/>
              <a:t> en </a:t>
            </a:r>
            <a:r>
              <a:rPr lang="en-US" dirty="0" err="1" smtClean="0"/>
              <a:t>werden</a:t>
            </a:r>
            <a:r>
              <a:rPr lang="en-US" dirty="0" smtClean="0"/>
              <a:t> ‘</a:t>
            </a:r>
            <a:r>
              <a:rPr lang="en-US" dirty="0" err="1" smtClean="0"/>
              <a:t>gestrekt</a:t>
            </a:r>
            <a:r>
              <a:rPr lang="en-US" dirty="0" smtClean="0"/>
              <a:t>’, </a:t>
            </a:r>
            <a:r>
              <a:rPr lang="en-US" dirty="0" err="1" smtClean="0"/>
              <a:t>frequenties</a:t>
            </a:r>
            <a:r>
              <a:rPr lang="en-US" dirty="0" smtClean="0"/>
              <a:t> </a:t>
            </a:r>
            <a:r>
              <a:rPr lang="en-US" dirty="0" err="1" smtClean="0"/>
              <a:t>daalden</a:t>
            </a:r>
            <a:r>
              <a:rPr lang="en-US" dirty="0" smtClean="0"/>
              <a:t>, </a:t>
            </a:r>
            <a:r>
              <a:rPr lang="en-US" dirty="0" err="1" smtClean="0"/>
              <a:t>normaal</a:t>
            </a:r>
            <a:r>
              <a:rPr lang="en-US" dirty="0" smtClean="0"/>
              <a:t> </a:t>
            </a:r>
            <a:r>
              <a:rPr lang="en-US" dirty="0" err="1" smtClean="0"/>
              <a:t>wordt</a:t>
            </a:r>
            <a:r>
              <a:rPr lang="en-US" dirty="0" smtClean="0"/>
              <a:t>: later </a:t>
            </a:r>
            <a:r>
              <a:rPr lang="en-US" dirty="0" err="1" smtClean="0"/>
              <a:t>beginnen</a:t>
            </a:r>
            <a:r>
              <a:rPr lang="en-US" dirty="0" smtClean="0"/>
              <a:t> en </a:t>
            </a:r>
            <a:r>
              <a:rPr lang="en-US" dirty="0" err="1" smtClean="0"/>
              <a:t>eerder</a:t>
            </a:r>
            <a:r>
              <a:rPr lang="en-US" dirty="0" smtClean="0"/>
              <a:t> </a:t>
            </a:r>
            <a:r>
              <a:rPr lang="en-US" dirty="0" err="1" smtClean="0"/>
              <a:t>eindigen</a:t>
            </a:r>
            <a:r>
              <a:rPr lang="en-US" dirty="0" smtClean="0"/>
              <a:t>, </a:t>
            </a:r>
            <a:r>
              <a:rPr lang="en-US" dirty="0" err="1" smtClean="0"/>
              <a:t>slechtere</a:t>
            </a:r>
            <a:r>
              <a:rPr lang="en-US" dirty="0" smtClean="0"/>
              <a:t> </a:t>
            </a:r>
            <a:r>
              <a:rPr lang="en-US" dirty="0" err="1" smtClean="0"/>
              <a:t>aansluitingen</a:t>
            </a:r>
            <a:r>
              <a:rPr lang="en-US" dirty="0" smtClean="0"/>
              <a:t>, minder </a:t>
            </a:r>
            <a:r>
              <a:rPr lang="en-US" dirty="0" err="1" smtClean="0"/>
              <a:t>gebruikers</a:t>
            </a:r>
            <a:r>
              <a:rPr lang="en-US" dirty="0" smtClean="0"/>
              <a:t>. ‘</a:t>
            </a:r>
            <a:r>
              <a:rPr lang="en-US" dirty="0" err="1" smtClean="0"/>
              <a:t>Busje</a:t>
            </a:r>
            <a:r>
              <a:rPr lang="en-US" dirty="0" smtClean="0"/>
              <a:t> </a:t>
            </a:r>
            <a:r>
              <a:rPr lang="en-US" dirty="0" err="1" smtClean="0"/>
              <a:t>komt</a:t>
            </a:r>
            <a:r>
              <a:rPr lang="en-US" dirty="0" smtClean="0"/>
              <a:t> </a:t>
            </a:r>
            <a:r>
              <a:rPr lang="en-US" dirty="0" err="1" smtClean="0"/>
              <a:t>zo</a:t>
            </a:r>
            <a:r>
              <a:rPr lang="en-US" dirty="0" smtClean="0"/>
              <a:t>’. </a:t>
            </a:r>
            <a:r>
              <a:rPr lang="en-US" dirty="0" err="1" smtClean="0"/>
              <a:t>Neen</a:t>
            </a:r>
            <a:r>
              <a:rPr lang="en-US" dirty="0" smtClean="0"/>
              <a:t> </a:t>
            </a:r>
            <a:r>
              <a:rPr lang="en-US" dirty="0" err="1" smtClean="0"/>
              <a:t>dus</a:t>
            </a:r>
            <a:r>
              <a:rPr lang="en-US" dirty="0" smtClean="0"/>
              <a:t>.</a:t>
            </a:r>
            <a:endParaRPr lang="nl-NL" dirty="0"/>
          </a:p>
        </p:txBody>
      </p:sp>
    </p:spTree>
    <p:extLst>
      <p:ext uri="{BB962C8B-B14F-4D97-AF65-F5344CB8AC3E}">
        <p14:creationId xmlns:p14="http://schemas.microsoft.com/office/powerpoint/2010/main" val="18767078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5616" y="836713"/>
            <a:ext cx="6912768" cy="5786199"/>
          </a:xfrm>
          <a:prstGeom prst="rect">
            <a:avLst/>
          </a:prstGeom>
        </p:spPr>
        <p:txBody>
          <a:bodyPr wrap="square">
            <a:spAutoFit/>
          </a:bodyPr>
          <a:lstStyle/>
          <a:p>
            <a:pPr algn="ctr"/>
            <a:r>
              <a:rPr lang="en-US" sz="3600" dirty="0" err="1" smtClean="0"/>
              <a:t>Essentie</a:t>
            </a:r>
            <a:r>
              <a:rPr lang="en-US" sz="3600" dirty="0" smtClean="0"/>
              <a:t> </a:t>
            </a:r>
            <a:r>
              <a:rPr lang="en-US" sz="3600" dirty="0" err="1" smtClean="0"/>
              <a:t>voor</a:t>
            </a:r>
            <a:r>
              <a:rPr lang="en-US" sz="3600" dirty="0" smtClean="0"/>
              <a:t> </a:t>
            </a:r>
            <a:r>
              <a:rPr lang="en-US" sz="3600" dirty="0" err="1" smtClean="0"/>
              <a:t>vandaag</a:t>
            </a:r>
            <a:r>
              <a:rPr lang="en-US" sz="3600" dirty="0" smtClean="0"/>
              <a:t>:</a:t>
            </a:r>
          </a:p>
          <a:p>
            <a:r>
              <a:rPr lang="en-US" sz="3600" dirty="0" err="1" smtClean="0"/>
              <a:t>Invoering</a:t>
            </a:r>
            <a:r>
              <a:rPr lang="en-US" sz="3600" dirty="0" smtClean="0"/>
              <a:t> </a:t>
            </a:r>
            <a:r>
              <a:rPr lang="en-US" sz="3600" dirty="0" smtClean="0"/>
              <a:t>van:</a:t>
            </a:r>
            <a:endParaRPr lang="en-US" sz="3600" dirty="0"/>
          </a:p>
          <a:p>
            <a:r>
              <a:rPr lang="en-US" sz="3600" dirty="0" smtClean="0"/>
              <a:t>‘Gratis’ Openbaar Vervoer (GOV) </a:t>
            </a:r>
          </a:p>
          <a:p>
            <a:r>
              <a:rPr lang="en-US" sz="2800" dirty="0" smtClean="0"/>
              <a:t>- </a:t>
            </a:r>
            <a:r>
              <a:rPr lang="en-US" sz="2800" dirty="0" err="1" smtClean="0"/>
              <a:t>allereerst</a:t>
            </a:r>
            <a:r>
              <a:rPr lang="en-US" sz="2800" dirty="0" smtClean="0"/>
              <a:t> </a:t>
            </a:r>
            <a:r>
              <a:rPr lang="en-US" sz="2800" dirty="0" err="1" smtClean="0"/>
              <a:t>voor</a:t>
            </a:r>
            <a:r>
              <a:rPr lang="en-US" sz="2800" dirty="0" smtClean="0"/>
              <a:t> </a:t>
            </a:r>
            <a:r>
              <a:rPr lang="en-US" sz="2800" dirty="0" err="1" smtClean="0"/>
              <a:t>senioren</a:t>
            </a:r>
            <a:r>
              <a:rPr lang="en-US" sz="2800" dirty="0" smtClean="0"/>
              <a:t> en </a:t>
            </a:r>
            <a:r>
              <a:rPr lang="en-US" sz="2800" dirty="0" err="1" smtClean="0"/>
              <a:t>gehandicapten</a:t>
            </a:r>
            <a:r>
              <a:rPr lang="en-US" sz="2800" dirty="0" smtClean="0"/>
              <a:t> -</a:t>
            </a:r>
            <a:endParaRPr lang="en-US" sz="2800" dirty="0"/>
          </a:p>
          <a:p>
            <a:r>
              <a:rPr lang="en-US" sz="3600" dirty="0" smtClean="0"/>
              <a:t>is </a:t>
            </a:r>
            <a:r>
              <a:rPr lang="en-US" sz="3600" dirty="0" err="1" smtClean="0"/>
              <a:t>niet</a:t>
            </a:r>
            <a:r>
              <a:rPr lang="en-US" sz="3600" dirty="0" smtClean="0"/>
              <a:t> </a:t>
            </a:r>
            <a:r>
              <a:rPr lang="en-US" sz="3600" dirty="0" err="1" smtClean="0"/>
              <a:t>een</a:t>
            </a:r>
            <a:r>
              <a:rPr lang="en-US" sz="3600" dirty="0" smtClean="0"/>
              <a:t> </a:t>
            </a:r>
            <a:r>
              <a:rPr lang="en-US" sz="3600" dirty="0" err="1" smtClean="0"/>
              <a:t>wat</a:t>
            </a:r>
            <a:r>
              <a:rPr lang="en-US" sz="3600" dirty="0" smtClean="0"/>
              <a:t> </a:t>
            </a:r>
            <a:r>
              <a:rPr lang="en-US" sz="3600" dirty="0" err="1" smtClean="0"/>
              <a:t>dwaze</a:t>
            </a:r>
            <a:r>
              <a:rPr lang="en-US" sz="3600" baseline="0" dirty="0" smtClean="0"/>
              <a:t> </a:t>
            </a:r>
            <a:r>
              <a:rPr lang="en-US" sz="3600" baseline="0" dirty="0" err="1" smtClean="0"/>
              <a:t>hersenschim</a:t>
            </a:r>
            <a:r>
              <a:rPr lang="en-US" sz="3600" baseline="0" dirty="0" smtClean="0"/>
              <a:t>, maar is </a:t>
            </a:r>
            <a:r>
              <a:rPr lang="en-US" sz="3600" baseline="0" dirty="0" err="1" smtClean="0"/>
              <a:t>een</a:t>
            </a:r>
            <a:r>
              <a:rPr lang="en-US" sz="3600" baseline="0" dirty="0" smtClean="0"/>
              <a:t> </a:t>
            </a:r>
            <a:r>
              <a:rPr lang="en-US" sz="3600" baseline="0" dirty="0" err="1" smtClean="0"/>
              <a:t>erkenning</a:t>
            </a:r>
            <a:r>
              <a:rPr lang="en-US" sz="3600" baseline="0" dirty="0" smtClean="0"/>
              <a:t> van de </a:t>
            </a:r>
            <a:r>
              <a:rPr lang="en-US" sz="3600" baseline="0" dirty="0" err="1" smtClean="0"/>
              <a:t>samenhang</a:t>
            </a:r>
            <a:r>
              <a:rPr lang="en-US" sz="3600" baseline="0" dirty="0" smtClean="0"/>
              <a:t> </a:t>
            </a:r>
            <a:r>
              <a:rPr lang="en-US" sz="3600" baseline="0" dirty="0" err="1" smtClean="0"/>
              <a:t>tussen</a:t>
            </a:r>
            <a:r>
              <a:rPr lang="en-US" sz="3600" baseline="0" dirty="0" smtClean="0"/>
              <a:t> </a:t>
            </a:r>
            <a:r>
              <a:rPr lang="en-US" sz="3600" baseline="0" dirty="0" err="1" smtClean="0"/>
              <a:t>bereikbaar</a:t>
            </a:r>
            <a:r>
              <a:rPr lang="en-US" sz="3600" dirty="0" err="1" smtClean="0"/>
              <a:t>heid</a:t>
            </a:r>
            <a:r>
              <a:rPr lang="en-US" sz="3600" dirty="0" smtClean="0"/>
              <a:t>, </a:t>
            </a:r>
            <a:r>
              <a:rPr lang="en-US" sz="3600" dirty="0" err="1" smtClean="0"/>
              <a:t>zorg</a:t>
            </a:r>
            <a:r>
              <a:rPr lang="en-US" sz="3600" dirty="0" smtClean="0"/>
              <a:t> en </a:t>
            </a:r>
            <a:r>
              <a:rPr lang="en-US" sz="3600" dirty="0" err="1" smtClean="0"/>
              <a:t>wonen</a:t>
            </a:r>
            <a:r>
              <a:rPr lang="en-US" sz="3600" dirty="0" smtClean="0"/>
              <a:t>. </a:t>
            </a:r>
            <a:r>
              <a:rPr lang="en-US" sz="3600" dirty="0" err="1" smtClean="0"/>
              <a:t>Kwaliteit</a:t>
            </a:r>
            <a:r>
              <a:rPr lang="en-US" sz="3600" dirty="0" smtClean="0"/>
              <a:t> van </a:t>
            </a:r>
            <a:r>
              <a:rPr lang="en-US" sz="3600" dirty="0" err="1" smtClean="0"/>
              <a:t>leven</a:t>
            </a:r>
            <a:r>
              <a:rPr lang="en-US" sz="3600" dirty="0" smtClean="0"/>
              <a:t>.</a:t>
            </a:r>
            <a:endParaRPr lang="en-US" sz="3600" dirty="0" smtClean="0"/>
          </a:p>
          <a:p>
            <a:endParaRPr lang="en-US" sz="3600" baseline="0" dirty="0"/>
          </a:p>
          <a:p>
            <a:r>
              <a:rPr lang="en-US" sz="3600" baseline="0" dirty="0" err="1" smtClean="0"/>
              <a:t>Kan</a:t>
            </a:r>
            <a:r>
              <a:rPr lang="en-US" sz="3600" baseline="0" dirty="0" smtClean="0"/>
              <a:t> het </a:t>
            </a:r>
            <a:r>
              <a:rPr lang="en-US" sz="3600" baseline="0" dirty="0" err="1" smtClean="0"/>
              <a:t>een</a:t>
            </a:r>
            <a:r>
              <a:rPr lang="en-US" sz="3600" dirty="0" smtClean="0"/>
              <a:t> </a:t>
            </a:r>
            <a:r>
              <a:rPr lang="en-US" sz="3600" baseline="0" dirty="0" err="1" smtClean="0"/>
              <a:t>realiteit</a:t>
            </a:r>
            <a:r>
              <a:rPr lang="en-US" sz="3600" baseline="0" dirty="0" smtClean="0"/>
              <a:t> </a:t>
            </a:r>
            <a:r>
              <a:rPr lang="en-US" sz="3600" baseline="0" dirty="0" err="1" smtClean="0"/>
              <a:t>worden</a:t>
            </a:r>
            <a:r>
              <a:rPr lang="en-US" sz="3600" dirty="0"/>
              <a:t>?</a:t>
            </a:r>
            <a:endParaRPr lang="en-US" sz="3600" baseline="0" dirty="0" smtClean="0"/>
          </a:p>
          <a:p>
            <a:endParaRPr lang="nl-NL" dirty="0"/>
          </a:p>
        </p:txBody>
      </p:sp>
    </p:spTree>
    <p:extLst>
      <p:ext uri="{BB962C8B-B14F-4D97-AF65-F5344CB8AC3E}">
        <p14:creationId xmlns:p14="http://schemas.microsoft.com/office/powerpoint/2010/main" val="30793889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1769117756"/>
              </p:ext>
            </p:extLst>
          </p:nvPr>
        </p:nvGraphicFramePr>
        <p:xfrm>
          <a:off x="3657600" y="3733800"/>
          <a:ext cx="3352800" cy="499173"/>
        </p:xfrm>
        <a:graphic>
          <a:graphicData uri="http://schemas.openxmlformats.org/drawingml/2006/table">
            <a:tbl>
              <a:tblPr firstRow="1" firstCol="1" bandRow="1">
                <a:tableStyleId>{5C22544A-7EE6-4342-B048-85BDC9FD1C3A}</a:tableStyleId>
              </a:tblPr>
              <a:tblGrid>
                <a:gridCol w="670560"/>
                <a:gridCol w="670560"/>
                <a:gridCol w="670560"/>
                <a:gridCol w="670560"/>
                <a:gridCol w="670560"/>
              </a:tblGrid>
              <a:tr h="499173">
                <a:tc>
                  <a:txBody>
                    <a:bodyPr/>
                    <a:lstStyle/>
                    <a:p>
                      <a:pPr>
                        <a:spcAft>
                          <a:spcPts val="0"/>
                        </a:spcAft>
                      </a:pPr>
                      <a:endParaRPr lang="nl-NL" dirty="0"/>
                    </a:p>
                  </a:txBody>
                  <a:tcPr marL="68580" marR="68580" marT="0" marB="0"/>
                </a:tc>
                <a:tc>
                  <a:txBody>
                    <a:bodyPr/>
                    <a:lstStyle/>
                    <a:p>
                      <a:pPr algn="ctr">
                        <a:spcAft>
                          <a:spcPts val="0"/>
                        </a:spcAft>
                      </a:pPr>
                      <a:endParaRPr lang="nl-NL" dirty="0"/>
                    </a:p>
                  </a:txBody>
                  <a:tcPr marL="68580" marR="68580" marT="0" marB="0"/>
                </a:tc>
                <a:tc>
                  <a:txBody>
                    <a:bodyPr/>
                    <a:lstStyle/>
                    <a:p>
                      <a:pPr algn="ctr">
                        <a:spcAft>
                          <a:spcPts val="0"/>
                        </a:spcAft>
                      </a:pPr>
                      <a:endParaRPr lang="nl-NL" dirty="0"/>
                    </a:p>
                  </a:txBody>
                  <a:tcPr marL="68580" marR="68580" marT="0" marB="0"/>
                </a:tc>
                <a:tc>
                  <a:txBody>
                    <a:bodyPr/>
                    <a:lstStyle/>
                    <a:p>
                      <a:pPr algn="ctr">
                        <a:spcAft>
                          <a:spcPts val="0"/>
                        </a:spcAft>
                      </a:pPr>
                      <a:endParaRPr lang="nl-NL" dirty="0"/>
                    </a:p>
                  </a:txBody>
                  <a:tcPr marL="68580" marR="68580" marT="0" marB="0"/>
                </a:tc>
                <a:tc>
                  <a:txBody>
                    <a:bodyPr/>
                    <a:lstStyle/>
                    <a:p>
                      <a:pPr>
                        <a:spcAft>
                          <a:spcPts val="0"/>
                        </a:spcAft>
                      </a:pPr>
                      <a:endParaRPr lang="nl-NL" dirty="0"/>
                    </a:p>
                  </a:txBody>
                  <a:tcPr marL="68580" marR="68580" marT="0" marB="0"/>
                </a:tc>
              </a:tr>
            </a:tbl>
          </a:graphicData>
        </a:graphic>
      </p:graphicFrame>
      <p:sp>
        <p:nvSpPr>
          <p:cNvPr id="3" name="Rectangle 2"/>
          <p:cNvSpPr/>
          <p:nvPr/>
        </p:nvSpPr>
        <p:spPr>
          <a:xfrm>
            <a:off x="228600" y="1332131"/>
            <a:ext cx="8610600" cy="5293757"/>
          </a:xfrm>
          <a:prstGeom prst="rect">
            <a:avLst/>
          </a:prstGeom>
          <a:noFill/>
          <a:ln>
            <a:noFill/>
          </a:ln>
        </p:spPr>
        <p:txBody>
          <a:bodyPr wrap="square">
            <a:spAutoFit/>
          </a:bodyPr>
          <a:lstStyle/>
          <a:p>
            <a:r>
              <a:rPr lang="en-US" sz="1600" dirty="0"/>
              <a:t> </a:t>
            </a:r>
            <a:endParaRPr lang="nl-NL" sz="1600" dirty="0"/>
          </a:p>
          <a:p>
            <a:r>
              <a:rPr lang="en-US" sz="1600" dirty="0"/>
              <a:t>		</a:t>
            </a:r>
            <a:r>
              <a:rPr lang="nl-NL" sz="1600" dirty="0"/>
              <a:t>1970		2001		2005		2012</a:t>
            </a:r>
            <a:br>
              <a:rPr lang="nl-NL" sz="1600" dirty="0"/>
            </a:br>
            <a:r>
              <a:rPr lang="nl-NL" sz="1600" dirty="0"/>
              <a:t>weglengte in </a:t>
            </a:r>
          </a:p>
          <a:p>
            <a:r>
              <a:rPr lang="nl-NL" sz="1600" dirty="0"/>
              <a:t>Nederland </a:t>
            </a:r>
          </a:p>
          <a:p>
            <a:r>
              <a:rPr lang="nl-NL" sz="1600" dirty="0"/>
              <a:t>in kilometers	76.990		130.446		134.218		139.295 </a:t>
            </a:r>
          </a:p>
          <a:p>
            <a:r>
              <a:rPr lang="nl-NL" sz="1600" dirty="0"/>
              <a:t>Aantal personen-</a:t>
            </a:r>
          </a:p>
          <a:p>
            <a:r>
              <a:rPr lang="nl-NL" sz="1600" dirty="0"/>
              <a:t>auto’s 		2.405.000	</a:t>
            </a:r>
            <a:r>
              <a:rPr lang="nl-NL" sz="1600" dirty="0" smtClean="0"/>
              <a:t>	6.539.000</a:t>
            </a:r>
            <a:r>
              <a:rPr lang="nl-NL" sz="1600" dirty="0"/>
              <a:t>	</a:t>
            </a:r>
            <a:r>
              <a:rPr lang="nl-NL" sz="1600" dirty="0" smtClean="0"/>
              <a:t>	7.299.000</a:t>
            </a:r>
            <a:r>
              <a:rPr lang="nl-NL" sz="1600" dirty="0"/>
              <a:t>	</a:t>
            </a:r>
            <a:r>
              <a:rPr lang="nl-NL" sz="1600" dirty="0" smtClean="0"/>
              <a:t>	8.126.000</a:t>
            </a:r>
            <a:endParaRPr lang="nl-NL" sz="1600" dirty="0"/>
          </a:p>
          <a:p>
            <a:r>
              <a:rPr lang="nl-NL" sz="1600" dirty="0"/>
              <a:t>Weglengte per </a:t>
            </a:r>
          </a:p>
          <a:p>
            <a:r>
              <a:rPr lang="nl-NL" sz="1600" dirty="0"/>
              <a:t>auto in meters	32,01		19,95		18,39		</a:t>
            </a:r>
            <a:r>
              <a:rPr lang="nl-NL" sz="1600" dirty="0" smtClean="0"/>
              <a:t>17,14</a:t>
            </a:r>
          </a:p>
          <a:p>
            <a:endParaRPr lang="en-US" sz="1600" dirty="0"/>
          </a:p>
          <a:p>
            <a:endParaRPr lang="nl-NL" sz="1600" dirty="0"/>
          </a:p>
          <a:p>
            <a:endParaRPr lang="en-US" sz="1600" dirty="0"/>
          </a:p>
          <a:p>
            <a:endParaRPr lang="en-US" sz="1600" dirty="0" smtClean="0"/>
          </a:p>
          <a:p>
            <a:r>
              <a:rPr lang="nl-NL" sz="1600" dirty="0" smtClean="0"/>
              <a:t>Gegevens </a:t>
            </a:r>
            <a:r>
              <a:rPr lang="nl-NL" sz="1600" dirty="0"/>
              <a:t>uit Jaaroverzicht BOVAG-Rai 2011-12, BOVAG Mobiliteit in Cijfers 2012, CBS Statistisch Zakboek , 1971. </a:t>
            </a:r>
            <a:br>
              <a:rPr lang="nl-NL" sz="1600" dirty="0"/>
            </a:br>
            <a:r>
              <a:rPr lang="nl-NL" sz="1600" dirty="0"/>
              <a:t>Met de ongeveer 17 meter beschikbare weglengte per auto (zonder mee te rekenen de meer dan 1 miljoen vrachtauto’s en bussen) kan geen enkele auto rijden als allen dat tegelijk willen doen. Als er een stopt, moeten ze allemaal stoppen.  Bij deze stand van zaken kunnen personenauto’s alleen gebruikt worden als de meeste autorijders besluiten niet te willen rijden. </a:t>
            </a:r>
          </a:p>
          <a:p>
            <a:endParaRPr lang="nl-NL" sz="1600" dirty="0" smtClean="0"/>
          </a:p>
          <a:p>
            <a:r>
              <a:rPr lang="en-US" dirty="0" smtClean="0">
                <a:latin typeface="Times New Roman"/>
                <a:ea typeface="Times New Roman"/>
              </a:rPr>
              <a:t> </a:t>
            </a:r>
            <a:endParaRPr lang="nl-NL" dirty="0">
              <a:latin typeface="Times New Roman"/>
              <a:ea typeface="Times New Roman"/>
            </a:endParaRPr>
          </a:p>
        </p:txBody>
      </p:sp>
      <p:sp>
        <p:nvSpPr>
          <p:cNvPr id="6" name="Rectangle 5"/>
          <p:cNvSpPr/>
          <p:nvPr/>
        </p:nvSpPr>
        <p:spPr>
          <a:xfrm>
            <a:off x="304800" y="685800"/>
            <a:ext cx="8534400" cy="646331"/>
          </a:xfrm>
          <a:prstGeom prst="rect">
            <a:avLst/>
          </a:prstGeom>
        </p:spPr>
        <p:txBody>
          <a:bodyPr wrap="square">
            <a:spAutoFit/>
          </a:bodyPr>
          <a:lstStyle/>
          <a:p>
            <a:r>
              <a:rPr lang="en-US" dirty="0" err="1"/>
              <a:t>Tabel</a:t>
            </a:r>
            <a:r>
              <a:rPr lang="en-US" dirty="0"/>
              <a:t> 1, </a:t>
            </a:r>
            <a:r>
              <a:rPr lang="en-US" dirty="0" err="1" smtClean="0"/>
              <a:t>Groei</a:t>
            </a:r>
            <a:r>
              <a:rPr lang="en-US" dirty="0" smtClean="0"/>
              <a:t> </a:t>
            </a:r>
            <a:r>
              <a:rPr lang="en-US" dirty="0" err="1" smtClean="0"/>
              <a:t>weglengte</a:t>
            </a:r>
            <a:r>
              <a:rPr lang="en-US" dirty="0" smtClean="0"/>
              <a:t> en </a:t>
            </a:r>
            <a:r>
              <a:rPr lang="en-US" dirty="0" err="1" smtClean="0"/>
              <a:t>aantal</a:t>
            </a:r>
            <a:r>
              <a:rPr lang="en-US" dirty="0" smtClean="0"/>
              <a:t> auto’s, en </a:t>
            </a:r>
            <a:r>
              <a:rPr lang="en-US" dirty="0" err="1" smtClean="0"/>
              <a:t>verlies</a:t>
            </a:r>
            <a:r>
              <a:rPr lang="en-US" dirty="0" smtClean="0"/>
              <a:t> in centimeters per auto </a:t>
            </a:r>
            <a:r>
              <a:rPr lang="en-US" dirty="0" err="1" smtClean="0"/>
              <a:t>aan</a:t>
            </a:r>
            <a:r>
              <a:rPr lang="en-US" dirty="0" smtClean="0"/>
              <a:t> </a:t>
            </a:r>
            <a:r>
              <a:rPr lang="en-US" dirty="0" err="1" smtClean="0"/>
              <a:t>weglengte</a:t>
            </a:r>
            <a:r>
              <a:rPr lang="en-US" dirty="0" smtClean="0"/>
              <a:t> </a:t>
            </a:r>
            <a:r>
              <a:rPr lang="en-US" dirty="0" err="1" smtClean="0"/>
              <a:t>tussen</a:t>
            </a:r>
            <a:r>
              <a:rPr lang="en-US" dirty="0" smtClean="0"/>
              <a:t> 1970 en 2012.</a:t>
            </a:r>
            <a:endParaRPr lang="nl-NL" dirty="0"/>
          </a:p>
        </p:txBody>
      </p:sp>
    </p:spTree>
    <p:extLst>
      <p:ext uri="{BB962C8B-B14F-4D97-AF65-F5344CB8AC3E}">
        <p14:creationId xmlns:p14="http://schemas.microsoft.com/office/powerpoint/2010/main" val="36285212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576" y="620689"/>
            <a:ext cx="7560840" cy="830997"/>
          </a:xfrm>
          <a:prstGeom prst="rect">
            <a:avLst/>
          </a:prstGeom>
        </p:spPr>
        <p:txBody>
          <a:bodyPr wrap="square">
            <a:spAutoFit/>
          </a:bodyPr>
          <a:lstStyle/>
          <a:p>
            <a:r>
              <a:rPr lang="nl-NL" sz="2400" dirty="0"/>
              <a:t>‘Gratis’ is nooit gratis. </a:t>
            </a:r>
            <a:endParaRPr lang="nl-NL" sz="2400" dirty="0" smtClean="0"/>
          </a:p>
          <a:p>
            <a:r>
              <a:rPr lang="nl-NL" sz="2400" dirty="0" smtClean="0"/>
              <a:t>Iets </a:t>
            </a:r>
            <a:r>
              <a:rPr lang="nl-NL" sz="2400" dirty="0"/>
              <a:t>‘cadeau’ geven kost altijd wat en dient een ander doel. </a:t>
            </a:r>
          </a:p>
        </p:txBody>
      </p:sp>
      <p:sp>
        <p:nvSpPr>
          <p:cNvPr id="3" name="Rectangle 2"/>
          <p:cNvSpPr/>
          <p:nvPr/>
        </p:nvSpPr>
        <p:spPr>
          <a:xfrm>
            <a:off x="899592" y="1700808"/>
            <a:ext cx="7272808" cy="3785652"/>
          </a:xfrm>
          <a:prstGeom prst="rect">
            <a:avLst/>
          </a:prstGeom>
        </p:spPr>
        <p:txBody>
          <a:bodyPr wrap="square">
            <a:spAutoFit/>
          </a:bodyPr>
          <a:lstStyle/>
          <a:p>
            <a:r>
              <a:rPr lang="nl-NL" sz="2000" dirty="0"/>
              <a:t>Een vriendschap bezegelen? </a:t>
            </a:r>
            <a:endParaRPr lang="nl-NL" sz="2000" dirty="0" smtClean="0"/>
          </a:p>
          <a:p>
            <a:r>
              <a:rPr lang="nl-NL" sz="2000" dirty="0" smtClean="0"/>
              <a:t>Een </a:t>
            </a:r>
            <a:r>
              <a:rPr lang="nl-NL" sz="2000" dirty="0"/>
              <a:t>contract van een vriendelijke ‘toefje’ voorzien? </a:t>
            </a:r>
            <a:endParaRPr lang="nl-NL" sz="2000" dirty="0" smtClean="0"/>
          </a:p>
          <a:p>
            <a:r>
              <a:rPr lang="nl-NL" sz="2000" dirty="0" smtClean="0"/>
              <a:t>De </a:t>
            </a:r>
            <a:r>
              <a:rPr lang="nl-NL" sz="2000" dirty="0"/>
              <a:t>bos bloemen die een soliste ontvangt aan het eind van haar optreden? </a:t>
            </a:r>
            <a:endParaRPr lang="nl-NL" sz="2000" dirty="0" smtClean="0"/>
          </a:p>
          <a:p>
            <a:endParaRPr lang="nl-NL" sz="2000" dirty="0"/>
          </a:p>
          <a:p>
            <a:r>
              <a:rPr lang="nl-NL" sz="2000" dirty="0" smtClean="0"/>
              <a:t>Cadeaus bij een huwelijkssluiting waarbij ook onder vrienden gekeken wordt naar ‘wat kreeg ik?’ en ‘wat geef ik?’</a:t>
            </a:r>
          </a:p>
          <a:p>
            <a:endParaRPr lang="nl-NL" sz="2000" dirty="0"/>
          </a:p>
          <a:p>
            <a:r>
              <a:rPr lang="nl-NL" sz="2000" dirty="0" smtClean="0"/>
              <a:t>Bij een </a:t>
            </a:r>
            <a:r>
              <a:rPr lang="nl-NL" sz="2000" dirty="0"/>
              <a:t>staatsbezoek </a:t>
            </a:r>
            <a:r>
              <a:rPr lang="nl-NL" sz="2000" dirty="0" smtClean="0"/>
              <a:t>fêteren koningen </a:t>
            </a:r>
            <a:r>
              <a:rPr lang="nl-NL" sz="2000" dirty="0"/>
              <a:t>en presidenten </a:t>
            </a:r>
            <a:r>
              <a:rPr lang="nl-NL" sz="2000" dirty="0" smtClean="0"/>
              <a:t>elkaar.</a:t>
            </a:r>
          </a:p>
          <a:p>
            <a:endParaRPr lang="nl-NL" sz="2000" dirty="0"/>
          </a:p>
          <a:p>
            <a:r>
              <a:rPr lang="nl-NL" sz="2000" dirty="0" smtClean="0"/>
              <a:t>Wie betaalt voor het plakje worst dat het kind cadeau krijgt </a:t>
            </a:r>
            <a:r>
              <a:rPr lang="nl-NL" sz="2000" dirty="0"/>
              <a:t>bij de slager </a:t>
            </a:r>
            <a:r>
              <a:rPr lang="nl-NL" sz="2000" dirty="0" smtClean="0"/>
              <a:t>wanneer </a:t>
            </a:r>
            <a:r>
              <a:rPr lang="nl-NL" sz="2000" dirty="0"/>
              <a:t>moeder vlees komt kopen?</a:t>
            </a:r>
          </a:p>
        </p:txBody>
      </p:sp>
    </p:spTree>
    <p:extLst>
      <p:ext uri="{BB962C8B-B14F-4D97-AF65-F5344CB8AC3E}">
        <p14:creationId xmlns:p14="http://schemas.microsoft.com/office/powerpoint/2010/main" val="37300872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1268761"/>
            <a:ext cx="7920880" cy="4462760"/>
          </a:xfrm>
          <a:prstGeom prst="rect">
            <a:avLst/>
          </a:prstGeom>
        </p:spPr>
        <p:txBody>
          <a:bodyPr wrap="square">
            <a:spAutoFit/>
          </a:bodyPr>
          <a:lstStyle/>
          <a:p>
            <a:r>
              <a:rPr lang="en-US" sz="4400" dirty="0" smtClean="0"/>
              <a:t>→ </a:t>
            </a:r>
            <a:r>
              <a:rPr lang="en-US" sz="4400" dirty="0" smtClean="0"/>
              <a:t>→ Google </a:t>
            </a:r>
            <a:r>
              <a:rPr lang="en-US" sz="4400" dirty="0"/>
              <a:t>op </a:t>
            </a:r>
            <a:r>
              <a:rPr lang="en-US" sz="4400" dirty="0">
                <a:solidFill>
                  <a:srgbClr val="FF0000"/>
                </a:solidFill>
              </a:rPr>
              <a:t>gratis</a:t>
            </a:r>
          </a:p>
          <a:p>
            <a:endParaRPr lang="en-US" sz="3200" dirty="0"/>
          </a:p>
          <a:p>
            <a:r>
              <a:rPr lang="en-US" sz="4400" dirty="0" smtClean="0"/>
              <a:t>1.580 </a:t>
            </a:r>
            <a:r>
              <a:rPr lang="en-US" sz="4400" dirty="0" err="1"/>
              <a:t>miljoen</a:t>
            </a:r>
            <a:r>
              <a:rPr lang="en-US" sz="4400" dirty="0"/>
              <a:t> </a:t>
            </a:r>
            <a:r>
              <a:rPr lang="en-US" sz="4400" dirty="0" err="1"/>
              <a:t>resultaten</a:t>
            </a:r>
            <a:r>
              <a:rPr lang="en-US" sz="4400" dirty="0"/>
              <a:t> </a:t>
            </a:r>
            <a:r>
              <a:rPr lang="en-US" sz="2000" dirty="0" smtClean="0"/>
              <a:t>(</a:t>
            </a:r>
            <a:r>
              <a:rPr lang="en-US" sz="2000" dirty="0" smtClean="0"/>
              <a:t>11 </a:t>
            </a:r>
            <a:r>
              <a:rPr lang="en-US" sz="2000" dirty="0" err="1" smtClean="0"/>
              <a:t>nov</a:t>
            </a:r>
            <a:r>
              <a:rPr lang="en-US" sz="2000" dirty="0" smtClean="0"/>
              <a:t> 2013)</a:t>
            </a:r>
            <a:r>
              <a:rPr lang="en-US" sz="4400" dirty="0" smtClean="0"/>
              <a:t> </a:t>
            </a:r>
            <a:endParaRPr lang="en-US" sz="3200" dirty="0" smtClean="0"/>
          </a:p>
          <a:p>
            <a:endParaRPr lang="en-US" sz="3200" dirty="0"/>
          </a:p>
          <a:p>
            <a:endParaRPr lang="en-US" sz="4400" dirty="0" smtClean="0"/>
          </a:p>
          <a:p>
            <a:r>
              <a:rPr lang="en-US" sz="4400" dirty="0" smtClean="0"/>
              <a:t>Gratis </a:t>
            </a:r>
            <a:r>
              <a:rPr lang="en-US" sz="4400" dirty="0" err="1" smtClean="0"/>
              <a:t>heeft</a:t>
            </a:r>
            <a:r>
              <a:rPr lang="en-US" sz="4400" dirty="0" smtClean="0"/>
              <a:t> </a:t>
            </a:r>
            <a:r>
              <a:rPr lang="en-US" sz="4400" dirty="0" err="1" smtClean="0"/>
              <a:t>geen</a:t>
            </a:r>
            <a:r>
              <a:rPr lang="en-US" sz="4400" dirty="0" smtClean="0"/>
              <a:t> </a:t>
            </a:r>
            <a:r>
              <a:rPr lang="en-US" sz="4400" dirty="0" err="1" smtClean="0"/>
              <a:t>kwaliteit</a:t>
            </a:r>
            <a:r>
              <a:rPr lang="en-US" sz="4400" dirty="0" smtClean="0"/>
              <a:t>? </a:t>
            </a:r>
          </a:p>
          <a:p>
            <a:endParaRPr lang="nl-NL" sz="3600" dirty="0"/>
          </a:p>
        </p:txBody>
      </p:sp>
    </p:spTree>
    <p:extLst>
      <p:ext uri="{BB962C8B-B14F-4D97-AF65-F5344CB8AC3E}">
        <p14:creationId xmlns:p14="http://schemas.microsoft.com/office/powerpoint/2010/main" val="24528247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381000"/>
            <a:ext cx="7999040" cy="6477100"/>
          </a:xfrm>
          <a:prstGeom prst="rect">
            <a:avLst/>
          </a:prstGeom>
        </p:spPr>
        <p:txBody>
          <a:bodyPr wrap="square">
            <a:spAutoFit/>
          </a:bodyPr>
          <a:lstStyle/>
          <a:p>
            <a:r>
              <a:rPr lang="nl-NL" sz="2400" dirty="0" smtClean="0"/>
              <a:t>We geven ‘gratis’ weg waarvoor we gezamenlijk betalen omdat we beseffen dat allen bediend moeten worden. Het is een </a:t>
            </a:r>
            <a:r>
              <a:rPr lang="nl-NL" sz="2400" dirty="0"/>
              <a:t>herverdeelmechanisme, een sociale constructie, een middel om mensen formele rechten te geven op </a:t>
            </a:r>
            <a:r>
              <a:rPr lang="nl-NL" sz="2400" dirty="0" smtClean="0"/>
              <a:t>basis-behoeften </a:t>
            </a:r>
            <a:r>
              <a:rPr lang="nl-NL" sz="2400" dirty="0"/>
              <a:t>en om ongebreideld winstbejag ten koste van de mens tegen te gaan. </a:t>
            </a:r>
            <a:endParaRPr lang="nl-NL" sz="2400" dirty="0" smtClean="0"/>
          </a:p>
          <a:p>
            <a:endParaRPr lang="nl-NL" sz="2000" dirty="0"/>
          </a:p>
          <a:p>
            <a:r>
              <a:rPr lang="en-US" sz="2400" dirty="0" smtClean="0"/>
              <a:t>Gratis </a:t>
            </a:r>
            <a:r>
              <a:rPr lang="en-US" sz="2400" dirty="0" err="1" smtClean="0"/>
              <a:t>onderwijs</a:t>
            </a:r>
            <a:endParaRPr lang="en-US" sz="2400" dirty="0" smtClean="0"/>
          </a:p>
          <a:p>
            <a:r>
              <a:rPr lang="en-US" sz="2400" dirty="0" smtClean="0"/>
              <a:t>Gratis </a:t>
            </a:r>
            <a:r>
              <a:rPr lang="en-US" sz="2400" dirty="0" err="1" smtClean="0"/>
              <a:t>bibliotheken</a:t>
            </a:r>
            <a:endParaRPr lang="en-US" sz="2400" dirty="0" smtClean="0"/>
          </a:p>
          <a:p>
            <a:r>
              <a:rPr lang="en-US" sz="2400" dirty="0" smtClean="0"/>
              <a:t>Gratis museum-</a:t>
            </a:r>
            <a:r>
              <a:rPr lang="en-US" sz="2400" dirty="0" err="1" smtClean="0"/>
              <a:t>toegang</a:t>
            </a:r>
            <a:endParaRPr lang="en-US" sz="2400" dirty="0" smtClean="0"/>
          </a:p>
          <a:p>
            <a:r>
              <a:rPr lang="en-US" sz="2400" dirty="0" smtClean="0"/>
              <a:t>Gratis </a:t>
            </a:r>
            <a:r>
              <a:rPr lang="en-US" sz="2400" dirty="0" err="1" smtClean="0"/>
              <a:t>griepprik</a:t>
            </a:r>
            <a:endParaRPr lang="en-US" sz="2400" dirty="0" smtClean="0"/>
          </a:p>
          <a:p>
            <a:r>
              <a:rPr lang="en-US" sz="2400" dirty="0" smtClean="0"/>
              <a:t>Gratis baby-</a:t>
            </a:r>
            <a:r>
              <a:rPr lang="en-US" sz="2400" dirty="0" err="1" smtClean="0"/>
              <a:t>onderzoek</a:t>
            </a:r>
            <a:r>
              <a:rPr lang="en-US" sz="2400" dirty="0" smtClean="0"/>
              <a:t> </a:t>
            </a:r>
            <a:r>
              <a:rPr lang="en-US" sz="2400" dirty="0" err="1" smtClean="0"/>
              <a:t>voor</a:t>
            </a:r>
            <a:r>
              <a:rPr lang="en-US" sz="2400" dirty="0" smtClean="0"/>
              <a:t> en </a:t>
            </a:r>
            <a:r>
              <a:rPr lang="en-US" sz="2400" dirty="0" err="1" smtClean="0"/>
              <a:t>na</a:t>
            </a:r>
            <a:r>
              <a:rPr lang="en-US" sz="2400" dirty="0" smtClean="0"/>
              <a:t> </a:t>
            </a:r>
            <a:r>
              <a:rPr lang="en-US" sz="2400" dirty="0" err="1" smtClean="0"/>
              <a:t>geboorte</a:t>
            </a:r>
            <a:endParaRPr lang="en-US" sz="2400" dirty="0" smtClean="0"/>
          </a:p>
          <a:p>
            <a:r>
              <a:rPr lang="en-US" sz="2400" dirty="0" smtClean="0"/>
              <a:t>Gratis </a:t>
            </a:r>
            <a:r>
              <a:rPr lang="en-US" sz="2400" dirty="0" err="1" smtClean="0"/>
              <a:t>wegwijzers</a:t>
            </a:r>
            <a:r>
              <a:rPr lang="en-US" sz="2400" dirty="0" smtClean="0"/>
              <a:t> </a:t>
            </a:r>
            <a:r>
              <a:rPr lang="en-US" sz="2400" dirty="0" err="1" smtClean="0"/>
              <a:t>langs</a:t>
            </a:r>
            <a:r>
              <a:rPr lang="en-US" sz="2400" dirty="0" smtClean="0"/>
              <a:t> de </a:t>
            </a:r>
            <a:r>
              <a:rPr lang="en-US" sz="2400" dirty="0" err="1" smtClean="0"/>
              <a:t>weg</a:t>
            </a:r>
            <a:endParaRPr lang="en-US" sz="2400" dirty="0" smtClean="0"/>
          </a:p>
          <a:p>
            <a:r>
              <a:rPr lang="en-US" sz="2400" dirty="0" smtClean="0"/>
              <a:t>Gratis </a:t>
            </a:r>
            <a:r>
              <a:rPr lang="en-US" sz="2400" dirty="0" err="1" smtClean="0"/>
              <a:t>straatlantaarns</a:t>
            </a:r>
            <a:endParaRPr lang="en-US" sz="2400" dirty="0" smtClean="0"/>
          </a:p>
          <a:p>
            <a:r>
              <a:rPr lang="en-US" sz="2400" dirty="0" smtClean="0"/>
              <a:t>Gratis </a:t>
            </a:r>
            <a:r>
              <a:rPr lang="en-US" sz="2400" dirty="0" err="1" smtClean="0"/>
              <a:t>trottoirs</a:t>
            </a:r>
            <a:r>
              <a:rPr lang="en-US" sz="2400" dirty="0" smtClean="0"/>
              <a:t> en </a:t>
            </a:r>
            <a:r>
              <a:rPr lang="en-US" sz="2400" dirty="0" err="1" smtClean="0"/>
              <a:t>fietspaden</a:t>
            </a:r>
            <a:endParaRPr lang="en-US" sz="2400" dirty="0" smtClean="0"/>
          </a:p>
          <a:p>
            <a:r>
              <a:rPr lang="en-US" sz="2400" dirty="0" smtClean="0"/>
              <a:t>Gratis </a:t>
            </a:r>
            <a:r>
              <a:rPr lang="en-US" sz="2400" dirty="0" err="1" smtClean="0"/>
              <a:t>politie</a:t>
            </a:r>
            <a:r>
              <a:rPr lang="en-US" sz="2400" dirty="0" smtClean="0"/>
              <a:t>- en </a:t>
            </a:r>
            <a:r>
              <a:rPr lang="en-US" sz="2400" dirty="0" err="1" smtClean="0"/>
              <a:t>brandweerdiensten</a:t>
            </a:r>
            <a:endParaRPr lang="en-US" sz="2400" dirty="0"/>
          </a:p>
          <a:p>
            <a:r>
              <a:rPr lang="nl-NL" sz="2400" dirty="0" smtClean="0">
                <a:solidFill>
                  <a:srgbClr val="FF0000"/>
                </a:solidFill>
              </a:rPr>
              <a:t>Kosten solidair spreiden </a:t>
            </a:r>
            <a:r>
              <a:rPr lang="nl-NL" sz="2400" dirty="0">
                <a:solidFill>
                  <a:srgbClr val="FF0000"/>
                </a:solidFill>
              </a:rPr>
              <a:t>naar draagkracht en vermogen.</a:t>
            </a:r>
            <a:r>
              <a:rPr lang="nl-NL" sz="2400" dirty="0"/>
              <a:t> </a:t>
            </a:r>
            <a:r>
              <a:rPr lang="nl-NL" sz="2400" dirty="0" smtClean="0"/>
              <a:t> </a:t>
            </a:r>
            <a:endParaRPr lang="nl-NL" sz="2400" dirty="0"/>
          </a:p>
        </p:txBody>
      </p:sp>
    </p:spTree>
    <p:extLst>
      <p:ext uri="{BB962C8B-B14F-4D97-AF65-F5344CB8AC3E}">
        <p14:creationId xmlns:p14="http://schemas.microsoft.com/office/powerpoint/2010/main" val="23836880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9592" y="692696"/>
            <a:ext cx="7056784" cy="3477875"/>
          </a:xfrm>
          <a:prstGeom prst="rect">
            <a:avLst/>
          </a:prstGeom>
        </p:spPr>
        <p:txBody>
          <a:bodyPr wrap="square">
            <a:spAutoFit/>
          </a:bodyPr>
          <a:lstStyle/>
          <a:p>
            <a:r>
              <a:rPr lang="en-US" sz="4400" dirty="0" err="1"/>
              <a:t>Er</a:t>
            </a:r>
            <a:r>
              <a:rPr lang="en-US" sz="4400" dirty="0"/>
              <a:t> </a:t>
            </a:r>
            <a:r>
              <a:rPr lang="en-US" sz="4400" dirty="0" err="1"/>
              <a:t>moet</a:t>
            </a:r>
            <a:r>
              <a:rPr lang="en-US" sz="4400" dirty="0"/>
              <a:t> </a:t>
            </a:r>
            <a:r>
              <a:rPr lang="en-US" sz="4400" dirty="0" err="1"/>
              <a:t>enorm</a:t>
            </a:r>
            <a:r>
              <a:rPr lang="en-US" sz="4400" dirty="0"/>
              <a:t> </a:t>
            </a:r>
            <a:r>
              <a:rPr lang="en-US" sz="4400" dirty="0" err="1"/>
              <a:t>bezuinigd</a:t>
            </a:r>
            <a:r>
              <a:rPr lang="en-US" sz="4400" dirty="0"/>
              <a:t> </a:t>
            </a:r>
            <a:r>
              <a:rPr lang="en-US" sz="4400" dirty="0" err="1"/>
              <a:t>worden</a:t>
            </a:r>
            <a:r>
              <a:rPr lang="en-US" sz="4400" dirty="0"/>
              <a:t>, </a:t>
            </a:r>
            <a:endParaRPr lang="en-US" sz="4400" dirty="0" smtClean="0"/>
          </a:p>
          <a:p>
            <a:endParaRPr lang="en-US" sz="4400" dirty="0"/>
          </a:p>
          <a:p>
            <a:r>
              <a:rPr lang="en-US" sz="4400" dirty="0" err="1" smtClean="0"/>
              <a:t>dan</a:t>
            </a:r>
            <a:r>
              <a:rPr lang="en-US" sz="4400" dirty="0" smtClean="0"/>
              <a:t> </a:t>
            </a:r>
            <a:r>
              <a:rPr lang="en-US" sz="4400" dirty="0" err="1"/>
              <a:t>ga</a:t>
            </a:r>
            <a:r>
              <a:rPr lang="en-US" sz="4400" dirty="0"/>
              <a:t> je </a:t>
            </a:r>
            <a:r>
              <a:rPr lang="en-US" sz="4400" dirty="0" err="1"/>
              <a:t>toch</a:t>
            </a:r>
            <a:r>
              <a:rPr lang="en-US" sz="4400" dirty="0"/>
              <a:t> het </a:t>
            </a:r>
            <a:r>
              <a:rPr lang="en-US" sz="4400" dirty="0" err="1"/>
              <a:t>openbaar</a:t>
            </a:r>
            <a:r>
              <a:rPr lang="en-US" sz="4400" dirty="0"/>
              <a:t> vervoer </a:t>
            </a:r>
            <a:r>
              <a:rPr lang="en-US" sz="4400" dirty="0" err="1"/>
              <a:t>niet</a:t>
            </a:r>
            <a:r>
              <a:rPr lang="en-US" sz="4400" dirty="0"/>
              <a:t> gratis </a:t>
            </a:r>
            <a:r>
              <a:rPr lang="en-US" sz="4400" dirty="0" err="1"/>
              <a:t>weggeven</a:t>
            </a:r>
            <a:r>
              <a:rPr lang="en-US" sz="4400" dirty="0" smtClean="0"/>
              <a:t>! </a:t>
            </a:r>
            <a:endParaRPr lang="nl-NL" sz="4400" dirty="0"/>
          </a:p>
        </p:txBody>
      </p:sp>
    </p:spTree>
    <p:extLst>
      <p:ext uri="{BB962C8B-B14F-4D97-AF65-F5344CB8AC3E}">
        <p14:creationId xmlns:p14="http://schemas.microsoft.com/office/powerpoint/2010/main" val="11847158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7584" y="692696"/>
            <a:ext cx="7272808" cy="5570756"/>
          </a:xfrm>
          <a:prstGeom prst="rect">
            <a:avLst/>
          </a:prstGeom>
        </p:spPr>
        <p:txBody>
          <a:bodyPr wrap="square">
            <a:spAutoFit/>
          </a:bodyPr>
          <a:lstStyle/>
          <a:p>
            <a:pPr algn="ctr"/>
            <a:r>
              <a:rPr lang="en-US" sz="3600" dirty="0" smtClean="0">
                <a:solidFill>
                  <a:srgbClr val="FF0000"/>
                </a:solidFill>
              </a:rPr>
              <a:t>Het </a:t>
            </a:r>
            <a:r>
              <a:rPr lang="en-US" sz="3600" dirty="0" err="1" smtClean="0">
                <a:solidFill>
                  <a:srgbClr val="FF0000"/>
                </a:solidFill>
              </a:rPr>
              <a:t>principe</a:t>
            </a:r>
            <a:r>
              <a:rPr lang="en-US" sz="3600" dirty="0" smtClean="0">
                <a:solidFill>
                  <a:srgbClr val="FF0000"/>
                </a:solidFill>
              </a:rPr>
              <a:t> is </a:t>
            </a:r>
            <a:r>
              <a:rPr lang="en-US" sz="3600" dirty="0" err="1" smtClean="0">
                <a:solidFill>
                  <a:srgbClr val="FF0000"/>
                </a:solidFill>
              </a:rPr>
              <a:t>allang</a:t>
            </a:r>
            <a:r>
              <a:rPr lang="en-US" sz="3600" dirty="0" smtClean="0">
                <a:solidFill>
                  <a:srgbClr val="FF0000"/>
                </a:solidFill>
              </a:rPr>
              <a:t> </a:t>
            </a:r>
            <a:r>
              <a:rPr lang="en-US" sz="3600" dirty="0" err="1" smtClean="0">
                <a:solidFill>
                  <a:srgbClr val="FF0000"/>
                </a:solidFill>
              </a:rPr>
              <a:t>aanvaard</a:t>
            </a:r>
            <a:endParaRPr lang="en-US" sz="3600" dirty="0" smtClean="0">
              <a:solidFill>
                <a:srgbClr val="FF0000"/>
              </a:solidFill>
            </a:endParaRPr>
          </a:p>
          <a:p>
            <a:r>
              <a:rPr lang="en-US" sz="3200" dirty="0" err="1" smtClean="0"/>
              <a:t>Tweederde</a:t>
            </a:r>
            <a:r>
              <a:rPr lang="en-US" sz="3200" dirty="0" smtClean="0"/>
              <a:t> </a:t>
            </a:r>
            <a:r>
              <a:rPr lang="en-US" sz="3200" dirty="0" err="1"/>
              <a:t>deel</a:t>
            </a:r>
            <a:r>
              <a:rPr lang="en-US" sz="3200" dirty="0"/>
              <a:t> van </a:t>
            </a:r>
            <a:r>
              <a:rPr lang="en-US" sz="3200" dirty="0" err="1"/>
              <a:t>alle</a:t>
            </a:r>
            <a:r>
              <a:rPr lang="en-US" sz="3200" dirty="0"/>
              <a:t> </a:t>
            </a:r>
            <a:r>
              <a:rPr lang="en-US" sz="3200" dirty="0" err="1"/>
              <a:t>openbaar</a:t>
            </a:r>
            <a:r>
              <a:rPr lang="en-US" sz="3200" dirty="0"/>
              <a:t> vervoer </a:t>
            </a:r>
            <a:r>
              <a:rPr lang="en-US" sz="3200" dirty="0" err="1"/>
              <a:t>kosten</a:t>
            </a:r>
            <a:r>
              <a:rPr lang="en-US" sz="3200" dirty="0"/>
              <a:t> </a:t>
            </a:r>
            <a:r>
              <a:rPr lang="en-US" sz="3200" dirty="0" err="1"/>
              <a:t>wordt</a:t>
            </a:r>
            <a:r>
              <a:rPr lang="en-US" sz="3200" dirty="0"/>
              <a:t> al </a:t>
            </a:r>
            <a:r>
              <a:rPr lang="en-US" sz="3200" dirty="0" err="1"/>
              <a:t>betaald</a:t>
            </a:r>
            <a:r>
              <a:rPr lang="en-US" sz="3200" dirty="0"/>
              <a:t> </a:t>
            </a:r>
            <a:r>
              <a:rPr lang="en-US" sz="3200" dirty="0" err="1"/>
              <a:t>uit</a:t>
            </a:r>
            <a:r>
              <a:rPr lang="en-US" sz="3200" dirty="0"/>
              <a:t> </a:t>
            </a:r>
            <a:r>
              <a:rPr lang="en-US" sz="3200" dirty="0" err="1"/>
              <a:t>publieke</a:t>
            </a:r>
            <a:r>
              <a:rPr lang="en-US" sz="3200" dirty="0"/>
              <a:t> </a:t>
            </a:r>
            <a:r>
              <a:rPr lang="en-US" sz="3200" dirty="0" err="1"/>
              <a:t>middelen</a:t>
            </a:r>
            <a:r>
              <a:rPr lang="en-US" sz="3200" dirty="0"/>
              <a:t>, </a:t>
            </a:r>
            <a:r>
              <a:rPr lang="en-US" sz="3200" dirty="0" smtClean="0"/>
              <a:t/>
            </a:r>
            <a:br>
              <a:rPr lang="en-US" sz="3200" dirty="0" smtClean="0"/>
            </a:br>
            <a:r>
              <a:rPr lang="en-US" sz="3200" dirty="0" smtClean="0"/>
              <a:t>- </a:t>
            </a:r>
            <a:r>
              <a:rPr lang="en-US" sz="3200" dirty="0" err="1" smtClean="0"/>
              <a:t>bij</a:t>
            </a:r>
            <a:r>
              <a:rPr lang="en-US" sz="3200" dirty="0" smtClean="0"/>
              <a:t> </a:t>
            </a:r>
            <a:r>
              <a:rPr lang="en-US" sz="3200" dirty="0"/>
              <a:t>het spoor </a:t>
            </a:r>
            <a:r>
              <a:rPr lang="en-US" sz="3200" dirty="0" err="1"/>
              <a:t>ongeveer</a:t>
            </a:r>
            <a:r>
              <a:rPr lang="en-US" sz="3200" dirty="0"/>
              <a:t> de </a:t>
            </a:r>
            <a:r>
              <a:rPr lang="en-US" sz="3200" dirty="0" err="1"/>
              <a:t>helft</a:t>
            </a:r>
            <a:r>
              <a:rPr lang="en-US" sz="3200" dirty="0"/>
              <a:t> (</a:t>
            </a:r>
            <a:r>
              <a:rPr lang="en-US" sz="3200" dirty="0" err="1"/>
              <a:t>alle</a:t>
            </a:r>
            <a:r>
              <a:rPr lang="en-US" sz="3200" dirty="0"/>
              <a:t> </a:t>
            </a:r>
            <a:r>
              <a:rPr lang="en-US" sz="3200" dirty="0" err="1" smtClean="0"/>
              <a:t>infrastructuurkosten</a:t>
            </a:r>
            <a:r>
              <a:rPr lang="en-US" sz="3200" dirty="0" smtClean="0"/>
              <a:t>), </a:t>
            </a:r>
          </a:p>
          <a:p>
            <a:r>
              <a:rPr lang="en-US" sz="3200" dirty="0" smtClean="0"/>
              <a:t>- en </a:t>
            </a:r>
            <a:r>
              <a:rPr lang="en-US" sz="3200" dirty="0"/>
              <a:t>in bus, tram, metro, </a:t>
            </a:r>
            <a:r>
              <a:rPr lang="en-US" sz="3200" dirty="0" err="1"/>
              <a:t>pontveren</a:t>
            </a:r>
            <a:r>
              <a:rPr lang="en-US" sz="3200" dirty="0"/>
              <a:t>, </a:t>
            </a:r>
            <a:r>
              <a:rPr lang="en-US" sz="3200" dirty="0" err="1"/>
              <a:t>ongeveer</a:t>
            </a:r>
            <a:r>
              <a:rPr lang="en-US" sz="3200" dirty="0"/>
              <a:t> 60%  via de </a:t>
            </a:r>
            <a:r>
              <a:rPr lang="en-US" sz="3200" dirty="0" err="1" smtClean="0"/>
              <a:t>concessie-contracten</a:t>
            </a:r>
            <a:r>
              <a:rPr lang="en-US" sz="3200" dirty="0" smtClean="0"/>
              <a:t> </a:t>
            </a:r>
            <a:r>
              <a:rPr lang="en-US" sz="3200" dirty="0"/>
              <a:t>door </a:t>
            </a:r>
            <a:r>
              <a:rPr lang="en-US" sz="3200" dirty="0" err="1"/>
              <a:t>rijk</a:t>
            </a:r>
            <a:r>
              <a:rPr lang="en-US" sz="3200" dirty="0"/>
              <a:t>, </a:t>
            </a:r>
            <a:r>
              <a:rPr lang="en-US" sz="3200" dirty="0" err="1"/>
              <a:t>provincie</a:t>
            </a:r>
            <a:r>
              <a:rPr lang="en-US" sz="3200" dirty="0"/>
              <a:t>, </a:t>
            </a:r>
            <a:r>
              <a:rPr lang="en-US" sz="3200" dirty="0" err="1"/>
              <a:t>gemeente</a:t>
            </a:r>
            <a:r>
              <a:rPr lang="en-US" sz="3200" dirty="0"/>
              <a:t>. </a:t>
            </a:r>
            <a:r>
              <a:rPr lang="en-US" sz="3200" dirty="0" err="1"/>
              <a:t>Voorts</a:t>
            </a:r>
            <a:r>
              <a:rPr lang="en-US" sz="3200" dirty="0"/>
              <a:t> </a:t>
            </a:r>
            <a:r>
              <a:rPr lang="en-US" sz="3200" dirty="0" err="1"/>
              <a:t>uit</a:t>
            </a:r>
            <a:r>
              <a:rPr lang="en-US" sz="3200" dirty="0"/>
              <a:t> </a:t>
            </a:r>
            <a:r>
              <a:rPr lang="en-US" sz="3200" dirty="0" err="1"/>
              <a:t>andere</a:t>
            </a:r>
            <a:r>
              <a:rPr lang="en-US" sz="3200" dirty="0"/>
              <a:t> </a:t>
            </a:r>
            <a:r>
              <a:rPr lang="en-US" sz="3200" dirty="0" err="1"/>
              <a:t>begrotingen</a:t>
            </a:r>
            <a:r>
              <a:rPr lang="en-US" sz="3200" dirty="0"/>
              <a:t> </a:t>
            </a:r>
            <a:r>
              <a:rPr lang="en-US" sz="3200" dirty="0" err="1"/>
              <a:t>Onderwijs</a:t>
            </a:r>
            <a:r>
              <a:rPr lang="en-US" sz="3200" dirty="0"/>
              <a:t>, </a:t>
            </a:r>
            <a:r>
              <a:rPr lang="en-US" sz="3200" dirty="0" err="1"/>
              <a:t>Sociale</a:t>
            </a:r>
            <a:r>
              <a:rPr lang="en-US" sz="3200" dirty="0"/>
              <a:t> </a:t>
            </a:r>
            <a:r>
              <a:rPr lang="en-US" sz="3200" dirty="0" err="1"/>
              <a:t>Zaken</a:t>
            </a:r>
            <a:r>
              <a:rPr lang="en-US" sz="3200" dirty="0"/>
              <a:t>, </a:t>
            </a:r>
            <a:r>
              <a:rPr lang="en-US" sz="3200" dirty="0" err="1"/>
              <a:t>Defensie</a:t>
            </a:r>
            <a:r>
              <a:rPr lang="en-US" sz="3200" dirty="0"/>
              <a:t>, Milieu</a:t>
            </a:r>
            <a:r>
              <a:rPr lang="en-US" sz="3200" dirty="0" smtClean="0"/>
              <a:t>.</a:t>
            </a:r>
          </a:p>
        </p:txBody>
      </p:sp>
    </p:spTree>
    <p:extLst>
      <p:ext uri="{BB962C8B-B14F-4D97-AF65-F5344CB8AC3E}">
        <p14:creationId xmlns:p14="http://schemas.microsoft.com/office/powerpoint/2010/main" val="5332591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75656" y="1340768"/>
            <a:ext cx="6480720" cy="5509200"/>
          </a:xfrm>
          <a:prstGeom prst="rect">
            <a:avLst/>
          </a:prstGeom>
        </p:spPr>
        <p:txBody>
          <a:bodyPr wrap="square">
            <a:spAutoFit/>
          </a:bodyPr>
          <a:lstStyle/>
          <a:p>
            <a:pPr algn="ctr"/>
            <a:r>
              <a:rPr lang="en-US" sz="4400" dirty="0" err="1" smtClean="0">
                <a:solidFill>
                  <a:srgbClr val="FF0000"/>
                </a:solidFill>
              </a:rPr>
              <a:t>Tegen</a:t>
            </a:r>
            <a:r>
              <a:rPr lang="en-US" sz="4400" dirty="0" smtClean="0">
                <a:solidFill>
                  <a:srgbClr val="FF0000"/>
                </a:solidFill>
              </a:rPr>
              <a:t>? </a:t>
            </a:r>
            <a:r>
              <a:rPr lang="en-US" sz="4400" dirty="0" err="1" smtClean="0">
                <a:solidFill>
                  <a:srgbClr val="FF0000"/>
                </a:solidFill>
              </a:rPr>
              <a:t>Verwerp</a:t>
            </a:r>
            <a:r>
              <a:rPr lang="en-US" sz="4400" dirty="0" smtClean="0">
                <a:solidFill>
                  <a:srgbClr val="FF0000"/>
                </a:solidFill>
              </a:rPr>
              <a:t> je </a:t>
            </a:r>
            <a:r>
              <a:rPr lang="en-US" sz="4400" dirty="0" err="1" smtClean="0">
                <a:solidFill>
                  <a:srgbClr val="FF0000"/>
                </a:solidFill>
              </a:rPr>
              <a:t>dan</a:t>
            </a:r>
            <a:r>
              <a:rPr lang="en-US" sz="4400" dirty="0" smtClean="0">
                <a:solidFill>
                  <a:srgbClr val="FF0000"/>
                </a:solidFill>
              </a:rPr>
              <a:t> </a:t>
            </a:r>
            <a:r>
              <a:rPr lang="en-US" sz="4400" dirty="0" err="1" smtClean="0">
                <a:solidFill>
                  <a:srgbClr val="FF0000"/>
                </a:solidFill>
              </a:rPr>
              <a:t>alle</a:t>
            </a:r>
            <a:r>
              <a:rPr lang="en-US" sz="4400" dirty="0" smtClean="0">
                <a:solidFill>
                  <a:srgbClr val="FF0000"/>
                </a:solidFill>
              </a:rPr>
              <a:t> </a:t>
            </a:r>
            <a:r>
              <a:rPr lang="en-US" sz="4400" dirty="0" err="1" smtClean="0">
                <a:solidFill>
                  <a:srgbClr val="FF0000"/>
                </a:solidFill>
              </a:rPr>
              <a:t>subsidie</a:t>
            </a:r>
            <a:r>
              <a:rPr lang="en-US" sz="4400" dirty="0" smtClean="0">
                <a:solidFill>
                  <a:srgbClr val="FF0000"/>
                </a:solidFill>
              </a:rPr>
              <a:t> op het OV?</a:t>
            </a:r>
          </a:p>
          <a:p>
            <a:r>
              <a:rPr lang="en-US" sz="4400" dirty="0" err="1" smtClean="0"/>
              <a:t>Wie</a:t>
            </a:r>
            <a:r>
              <a:rPr lang="en-US" sz="4400" dirty="0" smtClean="0"/>
              <a:t> </a:t>
            </a:r>
            <a:r>
              <a:rPr lang="en-US" sz="4400" dirty="0" err="1"/>
              <a:t>zonder</a:t>
            </a:r>
            <a:r>
              <a:rPr lang="en-US" sz="4400" dirty="0"/>
              <a:t> </a:t>
            </a:r>
            <a:r>
              <a:rPr lang="en-US" sz="4400" dirty="0" err="1"/>
              <a:t>meer</a:t>
            </a:r>
            <a:r>
              <a:rPr lang="en-US" sz="4400" dirty="0"/>
              <a:t> </a:t>
            </a:r>
            <a:r>
              <a:rPr lang="en-US" sz="4400" dirty="0" err="1"/>
              <a:t>tegen</a:t>
            </a:r>
            <a:r>
              <a:rPr lang="en-US" sz="4400" dirty="0"/>
              <a:t> gratis </a:t>
            </a:r>
            <a:r>
              <a:rPr lang="en-US" sz="4400" dirty="0" err="1"/>
              <a:t>openbaar</a:t>
            </a:r>
            <a:r>
              <a:rPr lang="en-US" sz="4400" dirty="0"/>
              <a:t> vervoer is, </a:t>
            </a:r>
            <a:r>
              <a:rPr lang="en-US" sz="4400" dirty="0" err="1"/>
              <a:t>zou</a:t>
            </a:r>
            <a:r>
              <a:rPr lang="en-US" sz="4400" dirty="0"/>
              <a:t> </a:t>
            </a:r>
            <a:r>
              <a:rPr lang="en-US" sz="4400" dirty="0" err="1"/>
              <a:t>ook</a:t>
            </a:r>
            <a:r>
              <a:rPr lang="en-US" sz="4400" dirty="0"/>
              <a:t> </a:t>
            </a:r>
            <a:r>
              <a:rPr lang="en-US" sz="4400" dirty="0" err="1"/>
              <a:t>tegen</a:t>
            </a:r>
            <a:r>
              <a:rPr lang="en-US" sz="4400" dirty="0"/>
              <a:t> </a:t>
            </a:r>
            <a:r>
              <a:rPr lang="en-US" sz="4400" dirty="0" err="1"/>
              <a:t>alle</a:t>
            </a:r>
            <a:r>
              <a:rPr lang="en-US" sz="4400" dirty="0"/>
              <a:t> reeds in het OV </a:t>
            </a:r>
            <a:r>
              <a:rPr lang="en-US" sz="4400" dirty="0" err="1"/>
              <a:t>verdisconteerde</a:t>
            </a:r>
            <a:r>
              <a:rPr lang="en-US" sz="4400" dirty="0"/>
              <a:t> </a:t>
            </a:r>
            <a:r>
              <a:rPr lang="en-US" sz="4400" dirty="0" err="1"/>
              <a:t>zichtbare</a:t>
            </a:r>
            <a:r>
              <a:rPr lang="en-US" sz="4400" dirty="0"/>
              <a:t> en </a:t>
            </a:r>
            <a:r>
              <a:rPr lang="en-US" sz="4400" dirty="0" err="1"/>
              <a:t>onzichtbare</a:t>
            </a:r>
            <a:r>
              <a:rPr lang="en-US" sz="4400" dirty="0"/>
              <a:t> subsidies </a:t>
            </a:r>
            <a:r>
              <a:rPr lang="en-US" sz="4400" dirty="0" err="1"/>
              <a:t>moeten</a:t>
            </a:r>
            <a:r>
              <a:rPr lang="en-US" sz="4400" dirty="0"/>
              <a:t> </a:t>
            </a:r>
            <a:r>
              <a:rPr lang="en-US" sz="4400" dirty="0" err="1"/>
              <a:t>zijn</a:t>
            </a:r>
            <a:r>
              <a:rPr lang="en-US" sz="4400" dirty="0"/>
              <a:t>.</a:t>
            </a:r>
            <a:endParaRPr lang="nl-NL" sz="4400" dirty="0"/>
          </a:p>
        </p:txBody>
      </p:sp>
    </p:spTree>
    <p:extLst>
      <p:ext uri="{BB962C8B-B14F-4D97-AF65-F5344CB8AC3E}">
        <p14:creationId xmlns:p14="http://schemas.microsoft.com/office/powerpoint/2010/main" val="2321118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40769"/>
            <a:ext cx="7772400" cy="1152127"/>
          </a:xfrm>
        </p:spPr>
        <p:txBody>
          <a:bodyPr/>
          <a:lstStyle/>
          <a:p>
            <a:r>
              <a:rPr lang="en-US" dirty="0" err="1" smtClean="0"/>
              <a:t>Tegen</a:t>
            </a:r>
            <a:r>
              <a:rPr lang="en-US" dirty="0" smtClean="0"/>
              <a:t> ‘gratis’ </a:t>
            </a:r>
            <a:r>
              <a:rPr lang="en-US" dirty="0" err="1" smtClean="0"/>
              <a:t>openbaar</a:t>
            </a:r>
            <a:r>
              <a:rPr lang="en-US" dirty="0" smtClean="0"/>
              <a:t> vervoer?</a:t>
            </a:r>
            <a:endParaRPr lang="nl-NL" dirty="0"/>
          </a:p>
        </p:txBody>
      </p:sp>
      <p:sp>
        <p:nvSpPr>
          <p:cNvPr id="3" name="Subtitle 2"/>
          <p:cNvSpPr>
            <a:spLocks noGrp="1"/>
          </p:cNvSpPr>
          <p:nvPr>
            <p:ph type="subTitle" idx="1"/>
          </p:nvPr>
        </p:nvSpPr>
        <p:spPr>
          <a:xfrm>
            <a:off x="899592" y="2564904"/>
            <a:ext cx="7272808" cy="3073896"/>
          </a:xfrm>
        </p:spPr>
        <p:txBody>
          <a:bodyPr>
            <a:normAutofit/>
          </a:bodyPr>
          <a:lstStyle/>
          <a:p>
            <a:r>
              <a:rPr lang="en-US" dirty="0" err="1" smtClean="0">
                <a:solidFill>
                  <a:schemeClr val="tx1"/>
                </a:solidFill>
              </a:rPr>
              <a:t>Als</a:t>
            </a:r>
            <a:r>
              <a:rPr lang="en-US" dirty="0" smtClean="0">
                <a:solidFill>
                  <a:schemeClr val="tx1"/>
                </a:solidFill>
              </a:rPr>
              <a:t> </a:t>
            </a:r>
            <a:r>
              <a:rPr lang="en-US" dirty="0" err="1" smtClean="0">
                <a:solidFill>
                  <a:schemeClr val="tx1"/>
                </a:solidFill>
              </a:rPr>
              <a:t>alle</a:t>
            </a:r>
            <a:r>
              <a:rPr lang="en-US" dirty="0" smtClean="0">
                <a:solidFill>
                  <a:schemeClr val="tx1"/>
                </a:solidFill>
              </a:rPr>
              <a:t> </a:t>
            </a:r>
            <a:r>
              <a:rPr lang="en-US" dirty="0" err="1" smtClean="0">
                <a:solidFill>
                  <a:schemeClr val="tx1"/>
                </a:solidFill>
              </a:rPr>
              <a:t>subsidie</a:t>
            </a:r>
            <a:r>
              <a:rPr lang="en-US" dirty="0" smtClean="0">
                <a:solidFill>
                  <a:schemeClr val="tx1"/>
                </a:solidFill>
              </a:rPr>
              <a:t>, die het </a:t>
            </a:r>
            <a:r>
              <a:rPr lang="en-US" dirty="0" err="1" smtClean="0">
                <a:solidFill>
                  <a:schemeClr val="tx1"/>
                </a:solidFill>
              </a:rPr>
              <a:t>huidige</a:t>
            </a:r>
            <a:r>
              <a:rPr lang="en-US" dirty="0" smtClean="0">
                <a:solidFill>
                  <a:schemeClr val="tx1"/>
                </a:solidFill>
              </a:rPr>
              <a:t> </a:t>
            </a:r>
            <a:r>
              <a:rPr lang="en-US" dirty="0" err="1" smtClean="0">
                <a:solidFill>
                  <a:schemeClr val="tx1"/>
                </a:solidFill>
              </a:rPr>
              <a:t>openbaar</a:t>
            </a:r>
            <a:r>
              <a:rPr lang="en-US" dirty="0" smtClean="0">
                <a:solidFill>
                  <a:schemeClr val="tx1"/>
                </a:solidFill>
              </a:rPr>
              <a:t> vervoer </a:t>
            </a:r>
            <a:r>
              <a:rPr lang="en-US" dirty="0" err="1" smtClean="0">
                <a:solidFill>
                  <a:schemeClr val="tx1"/>
                </a:solidFill>
              </a:rPr>
              <a:t>ontvangt</a:t>
            </a:r>
            <a:r>
              <a:rPr lang="en-US" dirty="0" smtClean="0">
                <a:solidFill>
                  <a:schemeClr val="tx1"/>
                </a:solidFill>
              </a:rPr>
              <a:t>, </a:t>
            </a:r>
            <a:r>
              <a:rPr lang="en-US" dirty="0" err="1" smtClean="0">
                <a:solidFill>
                  <a:schemeClr val="tx1"/>
                </a:solidFill>
              </a:rPr>
              <a:t>wordt</a:t>
            </a:r>
            <a:r>
              <a:rPr lang="en-US" dirty="0" smtClean="0">
                <a:solidFill>
                  <a:schemeClr val="tx1"/>
                </a:solidFill>
              </a:rPr>
              <a:t> </a:t>
            </a:r>
            <a:r>
              <a:rPr lang="en-US" dirty="0" err="1" smtClean="0">
                <a:solidFill>
                  <a:schemeClr val="tx1"/>
                </a:solidFill>
              </a:rPr>
              <a:t>afgeschaft</a:t>
            </a:r>
            <a:r>
              <a:rPr lang="en-US" dirty="0" smtClean="0">
                <a:solidFill>
                  <a:schemeClr val="tx1"/>
                </a:solidFill>
              </a:rPr>
              <a:t>,</a:t>
            </a:r>
          </a:p>
          <a:p>
            <a:r>
              <a:rPr lang="en-US" dirty="0" smtClean="0">
                <a:solidFill>
                  <a:schemeClr val="tx1"/>
                </a:solidFill>
              </a:rPr>
              <a:t>Dan </a:t>
            </a:r>
            <a:r>
              <a:rPr lang="en-US" dirty="0" err="1" smtClean="0">
                <a:solidFill>
                  <a:schemeClr val="tx1"/>
                </a:solidFill>
              </a:rPr>
              <a:t>worden</a:t>
            </a:r>
            <a:r>
              <a:rPr lang="en-US" dirty="0" smtClean="0">
                <a:solidFill>
                  <a:schemeClr val="tx1"/>
                </a:solidFill>
              </a:rPr>
              <a:t> </a:t>
            </a:r>
            <a:r>
              <a:rPr lang="en-US" dirty="0" err="1" smtClean="0">
                <a:solidFill>
                  <a:schemeClr val="tx1"/>
                </a:solidFill>
              </a:rPr>
              <a:t>gemiddeld</a:t>
            </a:r>
            <a:r>
              <a:rPr lang="en-US" dirty="0" smtClean="0">
                <a:solidFill>
                  <a:schemeClr val="tx1"/>
                </a:solidFill>
              </a:rPr>
              <a:t> </a:t>
            </a:r>
            <a:r>
              <a:rPr lang="en-US" dirty="0" err="1" smtClean="0">
                <a:solidFill>
                  <a:schemeClr val="tx1"/>
                </a:solidFill>
              </a:rPr>
              <a:t>alle</a:t>
            </a:r>
            <a:r>
              <a:rPr lang="en-US" dirty="0" smtClean="0">
                <a:solidFill>
                  <a:schemeClr val="tx1"/>
                </a:solidFill>
              </a:rPr>
              <a:t> </a:t>
            </a:r>
            <a:r>
              <a:rPr lang="en-US" dirty="0" err="1" smtClean="0">
                <a:solidFill>
                  <a:schemeClr val="tx1"/>
                </a:solidFill>
              </a:rPr>
              <a:t>kaartjes</a:t>
            </a:r>
            <a:r>
              <a:rPr lang="en-US" dirty="0" smtClean="0">
                <a:solidFill>
                  <a:schemeClr val="tx1"/>
                </a:solidFill>
              </a:rPr>
              <a:t> </a:t>
            </a:r>
            <a:r>
              <a:rPr lang="en-US" dirty="0" err="1" smtClean="0">
                <a:solidFill>
                  <a:schemeClr val="tx1"/>
                </a:solidFill>
              </a:rPr>
              <a:t>drie</a:t>
            </a:r>
            <a:r>
              <a:rPr lang="en-US" dirty="0" smtClean="0">
                <a:solidFill>
                  <a:schemeClr val="tx1"/>
                </a:solidFill>
              </a:rPr>
              <a:t> </a:t>
            </a:r>
            <a:r>
              <a:rPr lang="en-US" dirty="0" err="1" smtClean="0">
                <a:solidFill>
                  <a:schemeClr val="tx1"/>
                </a:solidFill>
              </a:rPr>
              <a:t>keer</a:t>
            </a:r>
            <a:r>
              <a:rPr lang="en-US" dirty="0" smtClean="0">
                <a:solidFill>
                  <a:schemeClr val="tx1"/>
                </a:solidFill>
              </a:rPr>
              <a:t> </a:t>
            </a:r>
            <a:r>
              <a:rPr lang="en-US" dirty="0" err="1" smtClean="0">
                <a:solidFill>
                  <a:schemeClr val="tx1"/>
                </a:solidFill>
              </a:rPr>
              <a:t>duurder</a:t>
            </a:r>
            <a:r>
              <a:rPr lang="en-US" dirty="0" smtClean="0">
                <a:solidFill>
                  <a:schemeClr val="tx1"/>
                </a:solidFill>
              </a:rPr>
              <a:t>, nu </a:t>
            </a:r>
            <a:r>
              <a:rPr lang="en-US" dirty="0" err="1" smtClean="0">
                <a:solidFill>
                  <a:schemeClr val="tx1"/>
                </a:solidFill>
              </a:rPr>
              <a:t>betaal</a:t>
            </a:r>
            <a:r>
              <a:rPr lang="en-US" dirty="0" smtClean="0">
                <a:solidFill>
                  <a:schemeClr val="tx1"/>
                </a:solidFill>
              </a:rPr>
              <a:t> je </a:t>
            </a:r>
            <a:r>
              <a:rPr lang="en-US" dirty="0" err="1" smtClean="0">
                <a:solidFill>
                  <a:schemeClr val="tx1"/>
                </a:solidFill>
              </a:rPr>
              <a:t>nog</a:t>
            </a:r>
            <a:r>
              <a:rPr lang="en-US" dirty="0" smtClean="0">
                <a:solidFill>
                  <a:schemeClr val="tx1"/>
                </a:solidFill>
              </a:rPr>
              <a:t> 33% van de </a:t>
            </a:r>
            <a:r>
              <a:rPr lang="en-US" dirty="0" err="1" smtClean="0">
                <a:solidFill>
                  <a:schemeClr val="tx1"/>
                </a:solidFill>
              </a:rPr>
              <a:t>kosten</a:t>
            </a:r>
            <a:r>
              <a:rPr lang="en-US" dirty="0" smtClean="0">
                <a:solidFill>
                  <a:schemeClr val="tx1"/>
                </a:solidFill>
              </a:rPr>
              <a:t>, </a:t>
            </a:r>
            <a:r>
              <a:rPr lang="en-US" dirty="0" err="1" smtClean="0">
                <a:solidFill>
                  <a:schemeClr val="tx1"/>
                </a:solidFill>
              </a:rPr>
              <a:t>dan</a:t>
            </a:r>
            <a:r>
              <a:rPr lang="en-US" dirty="0" smtClean="0">
                <a:solidFill>
                  <a:schemeClr val="tx1"/>
                </a:solidFill>
              </a:rPr>
              <a:t> 3 x 33%, </a:t>
            </a:r>
            <a:r>
              <a:rPr lang="en-US" dirty="0" err="1" smtClean="0">
                <a:solidFill>
                  <a:schemeClr val="tx1"/>
                </a:solidFill>
              </a:rPr>
              <a:t>alles</a:t>
            </a:r>
            <a:r>
              <a:rPr lang="en-US" dirty="0" smtClean="0">
                <a:solidFill>
                  <a:schemeClr val="tx1"/>
                </a:solidFill>
              </a:rPr>
              <a:t>! </a:t>
            </a:r>
            <a:endParaRPr lang="nl-NL" dirty="0">
              <a:solidFill>
                <a:schemeClr val="tx1"/>
              </a:solidFill>
            </a:endParaRPr>
          </a:p>
        </p:txBody>
      </p:sp>
    </p:spTree>
    <p:extLst>
      <p:ext uri="{BB962C8B-B14F-4D97-AF65-F5344CB8AC3E}">
        <p14:creationId xmlns:p14="http://schemas.microsoft.com/office/powerpoint/2010/main" val="15737889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87624" y="1412777"/>
            <a:ext cx="6624736" cy="3170099"/>
          </a:xfrm>
          <a:prstGeom prst="rect">
            <a:avLst/>
          </a:prstGeom>
        </p:spPr>
        <p:txBody>
          <a:bodyPr wrap="square">
            <a:spAutoFit/>
          </a:bodyPr>
          <a:lstStyle/>
          <a:p>
            <a:endParaRPr lang="en-US" sz="4000" dirty="0" smtClean="0"/>
          </a:p>
          <a:p>
            <a:endParaRPr lang="en-US" sz="4000" dirty="0"/>
          </a:p>
          <a:p>
            <a:r>
              <a:rPr lang="en-US" sz="4000" dirty="0" err="1" smtClean="0"/>
              <a:t>Wat</a:t>
            </a:r>
            <a:r>
              <a:rPr lang="en-US" sz="4000" dirty="0" smtClean="0"/>
              <a:t> </a:t>
            </a:r>
            <a:r>
              <a:rPr lang="en-US" sz="4000" dirty="0" err="1" smtClean="0"/>
              <a:t>gebeurde</a:t>
            </a:r>
            <a:r>
              <a:rPr lang="en-US" sz="4000" dirty="0" smtClean="0"/>
              <a:t> in </a:t>
            </a:r>
            <a:r>
              <a:rPr lang="en-US" sz="4000" dirty="0" err="1" smtClean="0"/>
              <a:t>Vlaanderen</a:t>
            </a:r>
            <a:r>
              <a:rPr lang="en-US" sz="4000" dirty="0" smtClean="0"/>
              <a:t> </a:t>
            </a:r>
            <a:r>
              <a:rPr lang="en-US" sz="4000" dirty="0" err="1" smtClean="0"/>
              <a:t>sinds</a:t>
            </a:r>
            <a:r>
              <a:rPr lang="en-US" sz="4000" dirty="0" smtClean="0"/>
              <a:t> de </a:t>
            </a:r>
            <a:r>
              <a:rPr lang="en-US" sz="4000" dirty="0" err="1" smtClean="0"/>
              <a:t>massale</a:t>
            </a:r>
            <a:r>
              <a:rPr lang="en-US" sz="4000" dirty="0" smtClean="0"/>
              <a:t> </a:t>
            </a:r>
            <a:r>
              <a:rPr lang="en-US" sz="4000" dirty="0" err="1" smtClean="0"/>
              <a:t>invoering</a:t>
            </a:r>
            <a:r>
              <a:rPr lang="en-US" sz="4000" dirty="0" smtClean="0"/>
              <a:t> van GOV in </a:t>
            </a:r>
            <a:r>
              <a:rPr lang="en-US" sz="4000" dirty="0" smtClean="0"/>
              <a:t>2002?</a:t>
            </a:r>
            <a:endParaRPr lang="nl-NL" sz="4000" dirty="0"/>
          </a:p>
        </p:txBody>
      </p:sp>
    </p:spTree>
    <p:extLst>
      <p:ext uri="{BB962C8B-B14F-4D97-AF65-F5344CB8AC3E}">
        <p14:creationId xmlns:p14="http://schemas.microsoft.com/office/powerpoint/2010/main" val="18215593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958015555"/>
              </p:ext>
            </p:extLst>
          </p:nvPr>
        </p:nvGraphicFramePr>
        <p:xfrm>
          <a:off x="457200" y="2270601"/>
          <a:ext cx="8229600" cy="3368040"/>
        </p:xfrm>
        <a:graphic>
          <a:graphicData uri="http://schemas.openxmlformats.org/drawingml/2006/table">
            <a:tbl>
              <a:tblPr firstRow="1" firstCol="1" bandRow="1">
                <a:tableStyleId>{5C22544A-7EE6-4342-B048-85BDC9FD1C3A}</a:tableStyleId>
              </a:tblPr>
              <a:tblGrid>
                <a:gridCol w="2057400"/>
                <a:gridCol w="2057400"/>
                <a:gridCol w="2057400"/>
                <a:gridCol w="2057400"/>
              </a:tblGrid>
              <a:tr h="0">
                <a:tc>
                  <a:txBody>
                    <a:bodyPr/>
                    <a:lstStyle/>
                    <a:p>
                      <a:pPr>
                        <a:spcAft>
                          <a:spcPts val="0"/>
                        </a:spcAft>
                      </a:pPr>
                      <a:r>
                        <a:rPr lang="nl-NL" sz="1100" dirty="0">
                          <a:effectLst/>
                        </a:rPr>
                        <a:t>De Lijn </a:t>
                      </a:r>
                      <a:r>
                        <a:rPr lang="nl-NL" sz="1100" dirty="0" smtClean="0">
                          <a:effectLst/>
                        </a:rPr>
                        <a:t>– Vlaanderen </a:t>
                      </a:r>
                      <a:endParaRPr lang="nl-NL" sz="1200" dirty="0">
                        <a:effectLst/>
                        <a:latin typeface="Times New Roman"/>
                        <a:ea typeface="Times New Roman"/>
                      </a:endParaRPr>
                    </a:p>
                  </a:txBody>
                  <a:tcPr marL="68580" marR="68580" marT="0" marB="0"/>
                </a:tc>
                <a:tc>
                  <a:txBody>
                    <a:bodyPr/>
                    <a:lstStyle/>
                    <a:p>
                      <a:pPr>
                        <a:spcAft>
                          <a:spcPts val="0"/>
                        </a:spcAft>
                      </a:pPr>
                      <a:r>
                        <a:rPr lang="nl-NL" sz="1100">
                          <a:effectLst/>
                        </a:rPr>
                        <a:t>2002</a:t>
                      </a:r>
                      <a:endParaRPr lang="nl-NL" sz="1200">
                        <a:effectLst/>
                        <a:latin typeface="Times New Roman"/>
                        <a:ea typeface="Times New Roman"/>
                      </a:endParaRPr>
                    </a:p>
                  </a:txBody>
                  <a:tcPr marL="68580" marR="68580" marT="0" marB="0"/>
                </a:tc>
                <a:tc>
                  <a:txBody>
                    <a:bodyPr/>
                    <a:lstStyle/>
                    <a:p>
                      <a:pPr>
                        <a:spcAft>
                          <a:spcPts val="0"/>
                        </a:spcAft>
                      </a:pPr>
                      <a:r>
                        <a:rPr lang="nl-NL" sz="1100">
                          <a:effectLst/>
                        </a:rPr>
                        <a:t>2010</a:t>
                      </a:r>
                      <a:endParaRPr lang="nl-NL" sz="1200">
                        <a:effectLst/>
                        <a:latin typeface="Times New Roman"/>
                        <a:ea typeface="Times New Roman"/>
                      </a:endParaRPr>
                    </a:p>
                  </a:txBody>
                  <a:tcPr marL="68580" marR="68580" marT="0" marB="0"/>
                </a:tc>
                <a:tc>
                  <a:txBody>
                    <a:bodyPr/>
                    <a:lstStyle/>
                    <a:p>
                      <a:pPr>
                        <a:spcAft>
                          <a:spcPts val="0"/>
                        </a:spcAft>
                      </a:pPr>
                      <a:r>
                        <a:rPr lang="nl-NL" sz="1100">
                          <a:effectLst/>
                        </a:rPr>
                        <a:t>Toe/afname in %</a:t>
                      </a:r>
                      <a:endParaRPr lang="nl-NL" sz="1200">
                        <a:effectLst/>
                        <a:latin typeface="Times New Roman"/>
                        <a:ea typeface="Times New Roman"/>
                      </a:endParaRPr>
                    </a:p>
                  </a:txBody>
                  <a:tcPr marL="68580" marR="68580" marT="0" marB="0"/>
                </a:tc>
              </a:tr>
              <a:tr h="342687">
                <a:tc>
                  <a:txBody>
                    <a:bodyPr/>
                    <a:lstStyle/>
                    <a:p>
                      <a:pPr>
                        <a:spcAft>
                          <a:spcPts val="0"/>
                        </a:spcAft>
                      </a:pPr>
                      <a:endParaRPr lang="nl-NL" sz="1100" dirty="0" smtClean="0">
                        <a:effectLst/>
                      </a:endParaRPr>
                    </a:p>
                    <a:p>
                      <a:pPr>
                        <a:spcAft>
                          <a:spcPts val="0"/>
                        </a:spcAft>
                      </a:pPr>
                      <a:r>
                        <a:rPr lang="nl-NL" sz="1100" dirty="0" smtClean="0">
                          <a:effectLst/>
                        </a:rPr>
                        <a:t>Reizigers</a:t>
                      </a:r>
                      <a:endParaRPr lang="nl-NL" sz="1200" dirty="0">
                        <a:effectLst/>
                        <a:latin typeface="Times New Roman"/>
                        <a:ea typeface="Times New Roman"/>
                      </a:endParaRPr>
                    </a:p>
                  </a:txBody>
                  <a:tcPr marL="68580" marR="68580" marT="0" marB="0"/>
                </a:tc>
                <a:tc>
                  <a:txBody>
                    <a:bodyPr/>
                    <a:lstStyle/>
                    <a:p>
                      <a:pPr>
                        <a:spcAft>
                          <a:spcPts val="0"/>
                        </a:spcAft>
                      </a:pPr>
                      <a:endParaRPr lang="nl-NL" sz="1200" dirty="0" smtClean="0">
                        <a:effectLst/>
                      </a:endParaRPr>
                    </a:p>
                    <a:p>
                      <a:pPr>
                        <a:spcAft>
                          <a:spcPts val="0"/>
                        </a:spcAft>
                      </a:pPr>
                      <a:r>
                        <a:rPr lang="nl-NL" sz="1200" dirty="0" smtClean="0">
                          <a:effectLst/>
                        </a:rPr>
                        <a:t>318.358.490 </a:t>
                      </a:r>
                      <a:endParaRPr lang="nl-NL" sz="1200" dirty="0">
                        <a:effectLst/>
                        <a:latin typeface="Times New Roman"/>
                        <a:ea typeface="Times New Roman"/>
                      </a:endParaRPr>
                    </a:p>
                  </a:txBody>
                  <a:tcPr marL="68580" marR="68580" marT="0" marB="0"/>
                </a:tc>
                <a:tc>
                  <a:txBody>
                    <a:bodyPr/>
                    <a:lstStyle/>
                    <a:p>
                      <a:pPr>
                        <a:spcAft>
                          <a:spcPts val="0"/>
                        </a:spcAft>
                      </a:pPr>
                      <a:endParaRPr lang="nl-NL" sz="1200" dirty="0" smtClean="0">
                        <a:effectLst/>
                      </a:endParaRPr>
                    </a:p>
                    <a:p>
                      <a:pPr>
                        <a:spcAft>
                          <a:spcPts val="0"/>
                        </a:spcAft>
                      </a:pPr>
                      <a:r>
                        <a:rPr lang="nl-NL" sz="1200" dirty="0" smtClean="0">
                          <a:effectLst/>
                        </a:rPr>
                        <a:t>551.235.185 </a:t>
                      </a:r>
                      <a:endParaRPr lang="nl-NL" sz="1200" dirty="0">
                        <a:effectLst/>
                        <a:latin typeface="Times New Roman"/>
                        <a:ea typeface="Times New Roman"/>
                      </a:endParaRPr>
                    </a:p>
                  </a:txBody>
                  <a:tcPr marL="68580" marR="68580" marT="0" marB="0"/>
                </a:tc>
                <a:tc>
                  <a:txBody>
                    <a:bodyPr/>
                    <a:lstStyle/>
                    <a:p>
                      <a:pPr algn="ctr">
                        <a:spcAft>
                          <a:spcPts val="0"/>
                        </a:spcAft>
                      </a:pPr>
                      <a:endParaRPr lang="nl-NL" sz="1200" dirty="0" smtClean="0">
                        <a:effectLst/>
                      </a:endParaRPr>
                    </a:p>
                    <a:p>
                      <a:pPr algn="ctr">
                        <a:spcAft>
                          <a:spcPts val="0"/>
                        </a:spcAft>
                      </a:pPr>
                      <a:r>
                        <a:rPr lang="nl-NL" sz="1200" dirty="0" smtClean="0">
                          <a:effectLst/>
                        </a:rPr>
                        <a:t>73,1</a:t>
                      </a:r>
                      <a:endParaRPr lang="nl-NL" sz="1200" dirty="0">
                        <a:effectLst/>
                        <a:latin typeface="Times New Roman"/>
                        <a:ea typeface="Times New Roman"/>
                      </a:endParaRPr>
                    </a:p>
                  </a:txBody>
                  <a:tcPr marL="68580" marR="68580" marT="0" marB="0"/>
                </a:tc>
              </a:tr>
              <a:tr h="0">
                <a:tc>
                  <a:txBody>
                    <a:bodyPr/>
                    <a:lstStyle/>
                    <a:p>
                      <a:pPr>
                        <a:spcAft>
                          <a:spcPts val="0"/>
                        </a:spcAft>
                      </a:pPr>
                      <a:r>
                        <a:rPr lang="nl-NL" sz="1100">
                          <a:effectLst/>
                        </a:rPr>
                        <a:t> </a:t>
                      </a:r>
                      <a:endParaRPr lang="nl-NL" sz="1200">
                        <a:effectLst/>
                      </a:endParaRPr>
                    </a:p>
                    <a:p>
                      <a:pPr>
                        <a:spcAft>
                          <a:spcPts val="0"/>
                        </a:spcAft>
                      </a:pPr>
                      <a:r>
                        <a:rPr lang="nl-NL" sz="1100">
                          <a:effectLst/>
                        </a:rPr>
                        <a:t>Personeel</a:t>
                      </a:r>
                      <a:endParaRPr lang="nl-NL" sz="1200">
                        <a:effectLst/>
                        <a:latin typeface="Times New Roman"/>
                        <a:ea typeface="Times New Roman"/>
                      </a:endParaRPr>
                    </a:p>
                  </a:txBody>
                  <a:tcPr marL="68580" marR="68580" marT="0" marB="0"/>
                </a:tc>
                <a:tc>
                  <a:txBody>
                    <a:bodyPr/>
                    <a:lstStyle/>
                    <a:p>
                      <a:pPr>
                        <a:spcAft>
                          <a:spcPts val="0"/>
                        </a:spcAft>
                      </a:pPr>
                      <a:r>
                        <a:rPr lang="nl-NL" sz="1200">
                          <a:effectLst/>
                        </a:rPr>
                        <a:t> </a:t>
                      </a:r>
                    </a:p>
                    <a:p>
                      <a:pPr>
                        <a:spcAft>
                          <a:spcPts val="0"/>
                        </a:spcAft>
                      </a:pPr>
                      <a:r>
                        <a:rPr lang="nl-NL" sz="1200">
                          <a:effectLst/>
                        </a:rPr>
                        <a:t>6.535 </a:t>
                      </a:r>
                      <a:endParaRPr lang="nl-NL" sz="1200">
                        <a:effectLst/>
                        <a:latin typeface="Times New Roman"/>
                        <a:ea typeface="Times New Roman"/>
                      </a:endParaRPr>
                    </a:p>
                  </a:txBody>
                  <a:tcPr marL="68580" marR="68580" marT="0" marB="0"/>
                </a:tc>
                <a:tc>
                  <a:txBody>
                    <a:bodyPr/>
                    <a:lstStyle/>
                    <a:p>
                      <a:pPr>
                        <a:spcAft>
                          <a:spcPts val="0"/>
                        </a:spcAft>
                      </a:pPr>
                      <a:r>
                        <a:rPr lang="nl-NL" sz="1100">
                          <a:effectLst/>
                        </a:rPr>
                        <a:t> </a:t>
                      </a:r>
                      <a:endParaRPr lang="nl-NL" sz="1200">
                        <a:effectLst/>
                      </a:endParaRPr>
                    </a:p>
                    <a:p>
                      <a:pPr>
                        <a:spcAft>
                          <a:spcPts val="0"/>
                        </a:spcAft>
                      </a:pPr>
                      <a:r>
                        <a:rPr lang="nl-NL" sz="1100">
                          <a:effectLst/>
                        </a:rPr>
                        <a:t>8.397</a:t>
                      </a:r>
                      <a:endParaRPr lang="nl-NL" sz="1200">
                        <a:effectLst/>
                        <a:latin typeface="Times New Roman"/>
                        <a:ea typeface="Times New Roman"/>
                      </a:endParaRPr>
                    </a:p>
                  </a:txBody>
                  <a:tcPr marL="68580" marR="68580" marT="0" marB="0"/>
                </a:tc>
                <a:tc>
                  <a:txBody>
                    <a:bodyPr/>
                    <a:lstStyle/>
                    <a:p>
                      <a:pPr algn="ctr">
                        <a:spcAft>
                          <a:spcPts val="0"/>
                        </a:spcAft>
                      </a:pPr>
                      <a:r>
                        <a:rPr lang="nl-NL" sz="1100">
                          <a:effectLst/>
                        </a:rPr>
                        <a:t> </a:t>
                      </a:r>
                      <a:endParaRPr lang="nl-NL" sz="1200">
                        <a:effectLst/>
                      </a:endParaRPr>
                    </a:p>
                    <a:p>
                      <a:pPr algn="ctr">
                        <a:spcAft>
                          <a:spcPts val="0"/>
                        </a:spcAft>
                      </a:pPr>
                      <a:r>
                        <a:rPr lang="nl-NL" sz="1100">
                          <a:effectLst/>
                        </a:rPr>
                        <a:t>28,5</a:t>
                      </a:r>
                      <a:endParaRPr lang="nl-NL" sz="1200">
                        <a:effectLst/>
                        <a:latin typeface="Times New Roman"/>
                        <a:ea typeface="Times New Roman"/>
                      </a:endParaRPr>
                    </a:p>
                  </a:txBody>
                  <a:tcPr marL="68580" marR="68580" marT="0" marB="0"/>
                </a:tc>
              </a:tr>
              <a:tr h="0">
                <a:tc>
                  <a:txBody>
                    <a:bodyPr/>
                    <a:lstStyle/>
                    <a:p>
                      <a:pPr>
                        <a:spcAft>
                          <a:spcPts val="0"/>
                        </a:spcAft>
                      </a:pPr>
                      <a:r>
                        <a:rPr lang="nl-NL" sz="1100">
                          <a:effectLst/>
                        </a:rPr>
                        <a:t>Reizigers per personeelslid </a:t>
                      </a:r>
                      <a:endParaRPr lang="nl-NL" sz="1200">
                        <a:effectLst/>
                      </a:endParaRPr>
                    </a:p>
                    <a:p>
                      <a:pPr>
                        <a:spcAft>
                          <a:spcPts val="0"/>
                        </a:spcAft>
                      </a:pPr>
                      <a:r>
                        <a:rPr lang="nl-NL" sz="1100">
                          <a:effectLst/>
                        </a:rPr>
                        <a:t>per jaar</a:t>
                      </a:r>
                      <a:endParaRPr lang="nl-NL" sz="1200">
                        <a:effectLst/>
                        <a:latin typeface="Times New Roman"/>
                        <a:ea typeface="Times New Roman"/>
                      </a:endParaRPr>
                    </a:p>
                  </a:txBody>
                  <a:tcPr marL="68580" marR="68580" marT="0" marB="0"/>
                </a:tc>
                <a:tc>
                  <a:txBody>
                    <a:bodyPr/>
                    <a:lstStyle/>
                    <a:p>
                      <a:pPr>
                        <a:spcAft>
                          <a:spcPts val="0"/>
                        </a:spcAft>
                      </a:pPr>
                      <a:r>
                        <a:rPr lang="nl-NL" sz="1200">
                          <a:effectLst/>
                        </a:rPr>
                        <a:t> </a:t>
                      </a:r>
                    </a:p>
                    <a:p>
                      <a:pPr>
                        <a:spcAft>
                          <a:spcPts val="0"/>
                        </a:spcAft>
                      </a:pPr>
                      <a:r>
                        <a:rPr lang="nl-NL" sz="1200">
                          <a:effectLst/>
                        </a:rPr>
                        <a:t>48.716</a:t>
                      </a:r>
                      <a:endParaRPr lang="nl-NL" sz="1200">
                        <a:effectLst/>
                        <a:latin typeface="Times New Roman"/>
                        <a:ea typeface="Times New Roman"/>
                      </a:endParaRPr>
                    </a:p>
                  </a:txBody>
                  <a:tcPr marL="68580" marR="68580" marT="0" marB="0"/>
                </a:tc>
                <a:tc>
                  <a:txBody>
                    <a:bodyPr/>
                    <a:lstStyle/>
                    <a:p>
                      <a:pPr>
                        <a:spcAft>
                          <a:spcPts val="0"/>
                        </a:spcAft>
                      </a:pPr>
                      <a:r>
                        <a:rPr lang="nl-NL" sz="1100">
                          <a:effectLst/>
                        </a:rPr>
                        <a:t> </a:t>
                      </a:r>
                      <a:endParaRPr lang="nl-NL" sz="1200">
                        <a:effectLst/>
                      </a:endParaRPr>
                    </a:p>
                    <a:p>
                      <a:pPr>
                        <a:spcAft>
                          <a:spcPts val="0"/>
                        </a:spcAft>
                      </a:pPr>
                      <a:r>
                        <a:rPr lang="nl-NL" sz="1200">
                          <a:effectLst/>
                        </a:rPr>
                        <a:t>65.646 </a:t>
                      </a:r>
                      <a:endParaRPr lang="nl-NL" sz="1200">
                        <a:effectLst/>
                        <a:latin typeface="Times New Roman"/>
                        <a:ea typeface="Times New Roman"/>
                      </a:endParaRPr>
                    </a:p>
                  </a:txBody>
                  <a:tcPr marL="68580" marR="68580" marT="0" marB="0"/>
                </a:tc>
                <a:tc>
                  <a:txBody>
                    <a:bodyPr/>
                    <a:lstStyle/>
                    <a:p>
                      <a:pPr algn="ctr">
                        <a:spcAft>
                          <a:spcPts val="0"/>
                        </a:spcAft>
                      </a:pPr>
                      <a:r>
                        <a:rPr lang="nl-NL" sz="1100">
                          <a:effectLst/>
                        </a:rPr>
                        <a:t> </a:t>
                      </a:r>
                      <a:endParaRPr lang="nl-NL" sz="1200">
                        <a:effectLst/>
                      </a:endParaRPr>
                    </a:p>
                    <a:p>
                      <a:pPr algn="ctr">
                        <a:spcAft>
                          <a:spcPts val="0"/>
                        </a:spcAft>
                      </a:pPr>
                      <a:r>
                        <a:rPr lang="nl-NL" sz="1100">
                          <a:effectLst/>
                        </a:rPr>
                        <a:t>34,7</a:t>
                      </a:r>
                      <a:endParaRPr lang="nl-NL" sz="1200">
                        <a:effectLst/>
                        <a:latin typeface="Times New Roman"/>
                        <a:ea typeface="Times New Roman"/>
                      </a:endParaRPr>
                    </a:p>
                  </a:txBody>
                  <a:tcPr marL="68580" marR="68580" marT="0" marB="0"/>
                </a:tc>
              </a:tr>
              <a:tr h="0">
                <a:tc>
                  <a:txBody>
                    <a:bodyPr/>
                    <a:lstStyle/>
                    <a:p>
                      <a:pPr>
                        <a:spcAft>
                          <a:spcPts val="0"/>
                        </a:spcAft>
                      </a:pPr>
                      <a:r>
                        <a:rPr lang="nl-NL" sz="1100">
                          <a:effectLst/>
                        </a:rPr>
                        <a:t> </a:t>
                      </a:r>
                      <a:endParaRPr lang="nl-NL" sz="1200">
                        <a:effectLst/>
                      </a:endParaRPr>
                    </a:p>
                    <a:p>
                      <a:pPr>
                        <a:spcAft>
                          <a:spcPts val="0"/>
                        </a:spcAft>
                      </a:pPr>
                      <a:r>
                        <a:rPr lang="nl-NL" sz="1100">
                          <a:effectLst/>
                        </a:rPr>
                        <a:t>Voertuigen (bus, tram)</a:t>
                      </a:r>
                      <a:endParaRPr lang="nl-NL" sz="1200">
                        <a:effectLst/>
                        <a:latin typeface="Times New Roman"/>
                        <a:ea typeface="Times New Roman"/>
                      </a:endParaRPr>
                    </a:p>
                  </a:txBody>
                  <a:tcPr marL="68580" marR="68580" marT="0" marB="0"/>
                </a:tc>
                <a:tc>
                  <a:txBody>
                    <a:bodyPr/>
                    <a:lstStyle/>
                    <a:p>
                      <a:pPr>
                        <a:spcAft>
                          <a:spcPts val="0"/>
                        </a:spcAft>
                      </a:pPr>
                      <a:r>
                        <a:rPr lang="nl-NL" sz="1100">
                          <a:effectLst/>
                        </a:rPr>
                        <a:t> </a:t>
                      </a:r>
                      <a:endParaRPr lang="nl-NL" sz="1200">
                        <a:effectLst/>
                      </a:endParaRPr>
                    </a:p>
                    <a:p>
                      <a:pPr>
                        <a:spcAft>
                          <a:spcPts val="0"/>
                        </a:spcAft>
                      </a:pPr>
                      <a:r>
                        <a:rPr lang="nl-NL" sz="1100">
                          <a:effectLst/>
                        </a:rPr>
                        <a:t>2.186</a:t>
                      </a:r>
                      <a:endParaRPr lang="nl-NL" sz="1200">
                        <a:effectLst/>
                        <a:latin typeface="Times New Roman"/>
                        <a:ea typeface="Times New Roman"/>
                      </a:endParaRPr>
                    </a:p>
                  </a:txBody>
                  <a:tcPr marL="68580" marR="68580" marT="0" marB="0"/>
                </a:tc>
                <a:tc>
                  <a:txBody>
                    <a:bodyPr/>
                    <a:lstStyle/>
                    <a:p>
                      <a:pPr>
                        <a:spcAft>
                          <a:spcPts val="0"/>
                        </a:spcAft>
                      </a:pPr>
                      <a:r>
                        <a:rPr lang="nl-NL" sz="1100">
                          <a:effectLst/>
                        </a:rPr>
                        <a:t> </a:t>
                      </a:r>
                      <a:endParaRPr lang="nl-NL" sz="1200">
                        <a:effectLst/>
                      </a:endParaRPr>
                    </a:p>
                    <a:p>
                      <a:pPr>
                        <a:spcAft>
                          <a:spcPts val="0"/>
                        </a:spcAft>
                      </a:pPr>
                      <a:r>
                        <a:rPr lang="nl-NL" sz="1100">
                          <a:effectLst/>
                        </a:rPr>
                        <a:t>2.692</a:t>
                      </a:r>
                      <a:endParaRPr lang="nl-NL" sz="1200">
                        <a:effectLst/>
                        <a:latin typeface="Times New Roman"/>
                        <a:ea typeface="Times New Roman"/>
                      </a:endParaRPr>
                    </a:p>
                  </a:txBody>
                  <a:tcPr marL="68580" marR="68580" marT="0" marB="0"/>
                </a:tc>
                <a:tc>
                  <a:txBody>
                    <a:bodyPr/>
                    <a:lstStyle/>
                    <a:p>
                      <a:pPr algn="ctr">
                        <a:spcAft>
                          <a:spcPts val="0"/>
                        </a:spcAft>
                      </a:pPr>
                      <a:r>
                        <a:rPr lang="nl-NL" sz="1100">
                          <a:effectLst/>
                        </a:rPr>
                        <a:t> </a:t>
                      </a:r>
                      <a:endParaRPr lang="nl-NL" sz="1200">
                        <a:effectLst/>
                      </a:endParaRPr>
                    </a:p>
                    <a:p>
                      <a:pPr algn="ctr">
                        <a:spcAft>
                          <a:spcPts val="0"/>
                        </a:spcAft>
                      </a:pPr>
                      <a:r>
                        <a:rPr lang="nl-NL" sz="1100">
                          <a:effectLst/>
                        </a:rPr>
                        <a:t>23,1</a:t>
                      </a:r>
                      <a:endParaRPr lang="nl-NL" sz="1200">
                        <a:effectLst/>
                        <a:latin typeface="Times New Roman"/>
                        <a:ea typeface="Times New Roman"/>
                      </a:endParaRPr>
                    </a:p>
                  </a:txBody>
                  <a:tcPr marL="68580" marR="68580" marT="0" marB="0"/>
                </a:tc>
              </a:tr>
              <a:tr h="0">
                <a:tc>
                  <a:txBody>
                    <a:bodyPr/>
                    <a:lstStyle/>
                    <a:p>
                      <a:pPr>
                        <a:spcAft>
                          <a:spcPts val="0"/>
                        </a:spcAft>
                      </a:pPr>
                      <a:r>
                        <a:rPr lang="nl-NL" sz="1100">
                          <a:effectLst/>
                        </a:rPr>
                        <a:t> </a:t>
                      </a:r>
                      <a:endParaRPr lang="nl-NL" sz="1200">
                        <a:effectLst/>
                      </a:endParaRPr>
                    </a:p>
                    <a:p>
                      <a:pPr>
                        <a:spcAft>
                          <a:spcPts val="0"/>
                        </a:spcAft>
                      </a:pPr>
                      <a:r>
                        <a:rPr lang="nl-NL" sz="1100">
                          <a:effectLst/>
                        </a:rPr>
                        <a:t>Voertuigkilometers</a:t>
                      </a:r>
                      <a:endParaRPr lang="nl-NL" sz="1200">
                        <a:effectLst/>
                        <a:latin typeface="Times New Roman"/>
                        <a:ea typeface="Times New Roman"/>
                      </a:endParaRPr>
                    </a:p>
                  </a:txBody>
                  <a:tcPr marL="68580" marR="68580" marT="0" marB="0"/>
                </a:tc>
                <a:tc>
                  <a:txBody>
                    <a:bodyPr/>
                    <a:lstStyle/>
                    <a:p>
                      <a:pPr>
                        <a:spcAft>
                          <a:spcPts val="0"/>
                        </a:spcAft>
                      </a:pPr>
                      <a:r>
                        <a:rPr lang="nl-NL" sz="1200">
                          <a:effectLst/>
                        </a:rPr>
                        <a:t> </a:t>
                      </a:r>
                    </a:p>
                    <a:p>
                      <a:pPr>
                        <a:spcAft>
                          <a:spcPts val="0"/>
                        </a:spcAft>
                      </a:pPr>
                      <a:r>
                        <a:rPr lang="nl-NL" sz="1200">
                          <a:effectLst/>
                        </a:rPr>
                        <a:t>163.707.090 </a:t>
                      </a:r>
                      <a:endParaRPr lang="nl-NL" sz="1200">
                        <a:effectLst/>
                        <a:latin typeface="Times New Roman"/>
                        <a:ea typeface="Times New Roman"/>
                      </a:endParaRPr>
                    </a:p>
                  </a:txBody>
                  <a:tcPr marL="68580" marR="68580" marT="0" marB="0"/>
                </a:tc>
                <a:tc>
                  <a:txBody>
                    <a:bodyPr/>
                    <a:lstStyle/>
                    <a:p>
                      <a:pPr>
                        <a:spcAft>
                          <a:spcPts val="0"/>
                        </a:spcAft>
                      </a:pPr>
                      <a:r>
                        <a:rPr lang="nl-NL" sz="1200">
                          <a:effectLst/>
                        </a:rPr>
                        <a:t> </a:t>
                      </a:r>
                    </a:p>
                    <a:p>
                      <a:pPr>
                        <a:spcAft>
                          <a:spcPts val="0"/>
                        </a:spcAft>
                      </a:pPr>
                      <a:r>
                        <a:rPr lang="nl-NL" sz="1200">
                          <a:effectLst/>
                        </a:rPr>
                        <a:t>225.899.844 </a:t>
                      </a:r>
                      <a:endParaRPr lang="nl-NL" sz="1200">
                        <a:effectLst/>
                        <a:latin typeface="Times New Roman"/>
                        <a:ea typeface="Times New Roman"/>
                      </a:endParaRPr>
                    </a:p>
                  </a:txBody>
                  <a:tcPr marL="68580" marR="68580" marT="0" marB="0"/>
                </a:tc>
                <a:tc>
                  <a:txBody>
                    <a:bodyPr/>
                    <a:lstStyle/>
                    <a:p>
                      <a:pPr algn="ctr">
                        <a:spcAft>
                          <a:spcPts val="0"/>
                        </a:spcAft>
                      </a:pPr>
                      <a:r>
                        <a:rPr lang="nl-NL" sz="1200">
                          <a:effectLst/>
                        </a:rPr>
                        <a:t> </a:t>
                      </a:r>
                    </a:p>
                    <a:p>
                      <a:pPr algn="ctr">
                        <a:spcAft>
                          <a:spcPts val="0"/>
                        </a:spcAft>
                      </a:pPr>
                      <a:r>
                        <a:rPr lang="nl-NL" sz="1200">
                          <a:effectLst/>
                        </a:rPr>
                        <a:t>38,0</a:t>
                      </a:r>
                      <a:endParaRPr lang="nl-NL" sz="1200">
                        <a:effectLst/>
                        <a:latin typeface="Times New Roman"/>
                        <a:ea typeface="Times New Roman"/>
                      </a:endParaRPr>
                    </a:p>
                  </a:txBody>
                  <a:tcPr marL="68580" marR="68580" marT="0" marB="0"/>
                </a:tc>
              </a:tr>
              <a:tr h="0">
                <a:tc>
                  <a:txBody>
                    <a:bodyPr/>
                    <a:lstStyle/>
                    <a:p>
                      <a:pPr>
                        <a:spcAft>
                          <a:spcPts val="0"/>
                        </a:spcAft>
                      </a:pPr>
                      <a:r>
                        <a:rPr lang="nl-NL" sz="1100">
                          <a:effectLst/>
                        </a:rPr>
                        <a:t>Vervoerde reizigers per </a:t>
                      </a:r>
                      <a:endParaRPr lang="nl-NL" sz="1200">
                        <a:effectLst/>
                      </a:endParaRPr>
                    </a:p>
                    <a:p>
                      <a:pPr>
                        <a:spcAft>
                          <a:spcPts val="0"/>
                        </a:spcAft>
                      </a:pPr>
                      <a:r>
                        <a:rPr lang="nl-NL" sz="1100">
                          <a:effectLst/>
                        </a:rPr>
                        <a:t>voertuig per jaar</a:t>
                      </a:r>
                      <a:endParaRPr lang="nl-NL" sz="1200">
                        <a:effectLst/>
                        <a:latin typeface="Times New Roman"/>
                        <a:ea typeface="Times New Roman"/>
                      </a:endParaRPr>
                    </a:p>
                  </a:txBody>
                  <a:tcPr marL="68580" marR="68580" marT="0" marB="0"/>
                </a:tc>
                <a:tc>
                  <a:txBody>
                    <a:bodyPr/>
                    <a:lstStyle/>
                    <a:p>
                      <a:pPr>
                        <a:spcAft>
                          <a:spcPts val="0"/>
                        </a:spcAft>
                      </a:pPr>
                      <a:r>
                        <a:rPr lang="nl-NL" sz="1200">
                          <a:effectLst/>
                        </a:rPr>
                        <a:t> </a:t>
                      </a:r>
                    </a:p>
                    <a:p>
                      <a:pPr>
                        <a:spcAft>
                          <a:spcPts val="0"/>
                        </a:spcAft>
                      </a:pPr>
                      <a:r>
                        <a:rPr lang="nl-NL" sz="1200">
                          <a:effectLst/>
                        </a:rPr>
                        <a:t>145.635 </a:t>
                      </a:r>
                      <a:endParaRPr lang="nl-NL" sz="1200">
                        <a:effectLst/>
                        <a:latin typeface="Times New Roman"/>
                        <a:ea typeface="Times New Roman"/>
                      </a:endParaRPr>
                    </a:p>
                  </a:txBody>
                  <a:tcPr marL="68580" marR="68580" marT="0" marB="0"/>
                </a:tc>
                <a:tc>
                  <a:txBody>
                    <a:bodyPr/>
                    <a:lstStyle/>
                    <a:p>
                      <a:pPr>
                        <a:spcAft>
                          <a:spcPts val="0"/>
                        </a:spcAft>
                      </a:pPr>
                      <a:r>
                        <a:rPr lang="nl-NL" sz="1200">
                          <a:effectLst/>
                        </a:rPr>
                        <a:t> </a:t>
                      </a:r>
                    </a:p>
                    <a:p>
                      <a:pPr>
                        <a:spcAft>
                          <a:spcPts val="0"/>
                        </a:spcAft>
                      </a:pPr>
                      <a:r>
                        <a:rPr lang="nl-NL" sz="1200">
                          <a:effectLst/>
                        </a:rPr>
                        <a:t>204.768 </a:t>
                      </a:r>
                      <a:endParaRPr lang="nl-NL" sz="1200">
                        <a:effectLst/>
                        <a:latin typeface="Times New Roman"/>
                        <a:ea typeface="Times New Roman"/>
                      </a:endParaRPr>
                    </a:p>
                  </a:txBody>
                  <a:tcPr marL="68580" marR="68580" marT="0" marB="0"/>
                </a:tc>
                <a:tc>
                  <a:txBody>
                    <a:bodyPr/>
                    <a:lstStyle/>
                    <a:p>
                      <a:pPr algn="ctr">
                        <a:spcAft>
                          <a:spcPts val="0"/>
                        </a:spcAft>
                      </a:pPr>
                      <a:r>
                        <a:rPr lang="nl-NL" sz="1200">
                          <a:effectLst/>
                        </a:rPr>
                        <a:t> </a:t>
                      </a:r>
                    </a:p>
                    <a:p>
                      <a:pPr algn="ctr">
                        <a:spcAft>
                          <a:spcPts val="0"/>
                        </a:spcAft>
                      </a:pPr>
                      <a:r>
                        <a:rPr lang="nl-NL" sz="1200">
                          <a:effectLst/>
                        </a:rPr>
                        <a:t>40,6</a:t>
                      </a:r>
                      <a:endParaRPr lang="nl-NL" sz="1200">
                        <a:effectLst/>
                        <a:latin typeface="Times New Roman"/>
                        <a:ea typeface="Times New Roman"/>
                      </a:endParaRPr>
                    </a:p>
                  </a:txBody>
                  <a:tcPr marL="68580" marR="68580" marT="0" marB="0"/>
                </a:tc>
              </a:tr>
              <a:tr h="0">
                <a:tc>
                  <a:txBody>
                    <a:bodyPr/>
                    <a:lstStyle/>
                    <a:p>
                      <a:pPr>
                        <a:spcAft>
                          <a:spcPts val="0"/>
                        </a:spcAft>
                      </a:pPr>
                      <a:r>
                        <a:rPr lang="nl-NL" sz="1100">
                          <a:effectLst/>
                        </a:rPr>
                        <a:t> </a:t>
                      </a:r>
                      <a:endParaRPr lang="nl-NL" sz="1200">
                        <a:effectLst/>
                      </a:endParaRPr>
                    </a:p>
                    <a:p>
                      <a:pPr>
                        <a:spcAft>
                          <a:spcPts val="0"/>
                        </a:spcAft>
                      </a:pPr>
                      <a:r>
                        <a:rPr lang="nl-NL" sz="1100">
                          <a:effectLst/>
                        </a:rPr>
                        <a:t>Netto ontvangsten (€)</a:t>
                      </a:r>
                      <a:endParaRPr lang="nl-NL" sz="1200">
                        <a:effectLst/>
                        <a:latin typeface="Times New Roman"/>
                        <a:ea typeface="Times New Roman"/>
                      </a:endParaRPr>
                    </a:p>
                  </a:txBody>
                  <a:tcPr marL="68580" marR="68580" marT="0" marB="0"/>
                </a:tc>
                <a:tc>
                  <a:txBody>
                    <a:bodyPr/>
                    <a:lstStyle/>
                    <a:p>
                      <a:pPr>
                        <a:spcAft>
                          <a:spcPts val="0"/>
                        </a:spcAft>
                      </a:pPr>
                      <a:r>
                        <a:rPr lang="nl-NL" sz="1200">
                          <a:effectLst/>
                        </a:rPr>
                        <a:t> </a:t>
                      </a:r>
                    </a:p>
                    <a:p>
                      <a:pPr>
                        <a:spcAft>
                          <a:spcPts val="0"/>
                        </a:spcAft>
                      </a:pPr>
                      <a:r>
                        <a:rPr lang="nl-NL" sz="1200">
                          <a:effectLst/>
                        </a:rPr>
                        <a:t>105.421.638 </a:t>
                      </a:r>
                      <a:endParaRPr lang="nl-NL" sz="1200">
                        <a:effectLst/>
                        <a:latin typeface="Times New Roman"/>
                        <a:ea typeface="Times New Roman"/>
                      </a:endParaRPr>
                    </a:p>
                  </a:txBody>
                  <a:tcPr marL="68580" marR="68580" marT="0" marB="0"/>
                </a:tc>
                <a:tc>
                  <a:txBody>
                    <a:bodyPr/>
                    <a:lstStyle/>
                    <a:p>
                      <a:pPr>
                        <a:spcAft>
                          <a:spcPts val="0"/>
                        </a:spcAft>
                      </a:pPr>
                      <a:r>
                        <a:rPr lang="nl-NL" sz="1200">
                          <a:effectLst/>
                        </a:rPr>
                        <a:t> </a:t>
                      </a:r>
                    </a:p>
                    <a:p>
                      <a:pPr>
                        <a:spcAft>
                          <a:spcPts val="0"/>
                        </a:spcAft>
                      </a:pPr>
                      <a:r>
                        <a:rPr lang="nl-NL" sz="1200">
                          <a:effectLst/>
                        </a:rPr>
                        <a:t>137.103.179 </a:t>
                      </a:r>
                      <a:endParaRPr lang="nl-NL" sz="1200">
                        <a:effectLst/>
                        <a:latin typeface="Times New Roman"/>
                        <a:ea typeface="Times New Roman"/>
                      </a:endParaRPr>
                    </a:p>
                  </a:txBody>
                  <a:tcPr marL="68580" marR="68580" marT="0" marB="0"/>
                </a:tc>
                <a:tc>
                  <a:txBody>
                    <a:bodyPr/>
                    <a:lstStyle/>
                    <a:p>
                      <a:pPr algn="ctr">
                        <a:spcAft>
                          <a:spcPts val="0"/>
                        </a:spcAft>
                      </a:pPr>
                      <a:r>
                        <a:rPr lang="nl-NL" sz="1200" dirty="0">
                          <a:effectLst/>
                        </a:rPr>
                        <a:t> </a:t>
                      </a:r>
                    </a:p>
                    <a:p>
                      <a:pPr algn="ctr">
                        <a:spcAft>
                          <a:spcPts val="0"/>
                        </a:spcAft>
                      </a:pPr>
                      <a:r>
                        <a:rPr lang="nl-NL" sz="1200" dirty="0" smtClean="0">
                          <a:solidFill>
                            <a:srgbClr val="FF0000"/>
                          </a:solidFill>
                          <a:effectLst/>
                        </a:rPr>
                        <a:t>+ 30,0</a:t>
                      </a:r>
                      <a:endParaRPr lang="nl-NL" sz="1200" dirty="0">
                        <a:solidFill>
                          <a:srgbClr val="FF0000"/>
                        </a:solidFill>
                        <a:effectLst/>
                        <a:latin typeface="Times New Roman"/>
                        <a:ea typeface="Times New Roman"/>
                      </a:endParaRPr>
                    </a:p>
                  </a:txBody>
                  <a:tcPr marL="68580" marR="68580" marT="0" marB="0"/>
                </a:tc>
              </a:tr>
              <a:tr h="0">
                <a:tc>
                  <a:txBody>
                    <a:bodyPr/>
                    <a:lstStyle/>
                    <a:p>
                      <a:pPr>
                        <a:spcAft>
                          <a:spcPts val="0"/>
                        </a:spcAft>
                      </a:pPr>
                      <a:r>
                        <a:rPr lang="nl-NL" sz="1100">
                          <a:effectLst/>
                        </a:rPr>
                        <a:t> </a:t>
                      </a:r>
                      <a:endParaRPr lang="nl-NL" sz="1200">
                        <a:effectLst/>
                      </a:endParaRPr>
                    </a:p>
                    <a:p>
                      <a:pPr>
                        <a:spcAft>
                          <a:spcPts val="0"/>
                        </a:spcAft>
                      </a:pPr>
                      <a:r>
                        <a:rPr lang="nl-NL" sz="1100">
                          <a:effectLst/>
                        </a:rPr>
                        <a:t>Ontvangsten per reiziger</a:t>
                      </a:r>
                      <a:endParaRPr lang="nl-NL" sz="1200">
                        <a:effectLst/>
                        <a:latin typeface="Times New Roman"/>
                        <a:ea typeface="Times New Roman"/>
                      </a:endParaRPr>
                    </a:p>
                  </a:txBody>
                  <a:tcPr marL="68580" marR="68580" marT="0" marB="0"/>
                </a:tc>
                <a:tc>
                  <a:txBody>
                    <a:bodyPr/>
                    <a:lstStyle/>
                    <a:p>
                      <a:pPr>
                        <a:spcAft>
                          <a:spcPts val="0"/>
                        </a:spcAft>
                      </a:pPr>
                      <a:r>
                        <a:rPr lang="nl-NL" sz="1100">
                          <a:effectLst/>
                        </a:rPr>
                        <a:t> </a:t>
                      </a:r>
                      <a:endParaRPr lang="nl-NL" sz="1200">
                        <a:effectLst/>
                      </a:endParaRPr>
                    </a:p>
                    <a:p>
                      <a:pPr>
                        <a:spcAft>
                          <a:spcPts val="0"/>
                        </a:spcAft>
                      </a:pPr>
                      <a:r>
                        <a:rPr lang="nl-NL" sz="1100">
                          <a:effectLst/>
                        </a:rPr>
                        <a:t>€ 0,33</a:t>
                      </a:r>
                      <a:r>
                        <a:rPr lang="nl-NL" sz="1100" baseline="30000">
                          <a:effectLst/>
                        </a:rPr>
                        <a:t>1</a:t>
                      </a:r>
                      <a:endParaRPr lang="nl-NL" sz="1200">
                        <a:effectLst/>
                        <a:latin typeface="Times New Roman"/>
                        <a:ea typeface="Times New Roman"/>
                      </a:endParaRPr>
                    </a:p>
                  </a:txBody>
                  <a:tcPr marL="68580" marR="68580" marT="0" marB="0"/>
                </a:tc>
                <a:tc>
                  <a:txBody>
                    <a:bodyPr/>
                    <a:lstStyle/>
                    <a:p>
                      <a:pPr>
                        <a:spcAft>
                          <a:spcPts val="0"/>
                        </a:spcAft>
                      </a:pPr>
                      <a:r>
                        <a:rPr lang="nl-NL" sz="1100">
                          <a:effectLst/>
                        </a:rPr>
                        <a:t> </a:t>
                      </a:r>
                      <a:endParaRPr lang="nl-NL" sz="1200">
                        <a:effectLst/>
                      </a:endParaRPr>
                    </a:p>
                    <a:p>
                      <a:pPr>
                        <a:spcAft>
                          <a:spcPts val="0"/>
                        </a:spcAft>
                      </a:pPr>
                      <a:r>
                        <a:rPr lang="nl-NL" sz="1100">
                          <a:effectLst/>
                        </a:rPr>
                        <a:t>€ 0,24</a:t>
                      </a:r>
                      <a:r>
                        <a:rPr lang="nl-NL" sz="1100" baseline="30000">
                          <a:effectLst/>
                        </a:rPr>
                        <a:t>9</a:t>
                      </a:r>
                      <a:endParaRPr lang="nl-NL" sz="1200">
                        <a:effectLst/>
                        <a:latin typeface="Times New Roman"/>
                        <a:ea typeface="Times New Roman"/>
                      </a:endParaRPr>
                    </a:p>
                  </a:txBody>
                  <a:tcPr marL="68580" marR="68580" marT="0" marB="0"/>
                </a:tc>
                <a:tc>
                  <a:txBody>
                    <a:bodyPr/>
                    <a:lstStyle/>
                    <a:p>
                      <a:pPr marL="228600" algn="ctr">
                        <a:spcAft>
                          <a:spcPts val="0"/>
                        </a:spcAft>
                      </a:pPr>
                      <a:r>
                        <a:rPr lang="nl-NL" sz="1100" dirty="0">
                          <a:solidFill>
                            <a:srgbClr val="FF0000"/>
                          </a:solidFill>
                          <a:effectLst/>
                        </a:rPr>
                        <a:t> </a:t>
                      </a:r>
                      <a:endParaRPr lang="nl-NL" sz="1200" dirty="0">
                        <a:solidFill>
                          <a:srgbClr val="FF0000"/>
                        </a:solidFill>
                        <a:effectLst/>
                      </a:endParaRPr>
                    </a:p>
                    <a:p>
                      <a:pPr marL="342900" lvl="0" indent="-342900" algn="ctr">
                        <a:spcAft>
                          <a:spcPts val="0"/>
                        </a:spcAft>
                        <a:buFont typeface="Times New Roman"/>
                        <a:buChar char="-"/>
                      </a:pPr>
                      <a:r>
                        <a:rPr lang="nl-NL" sz="1100" dirty="0">
                          <a:solidFill>
                            <a:srgbClr val="FF0000"/>
                          </a:solidFill>
                          <a:effectLst/>
                        </a:rPr>
                        <a:t>24,7 </a:t>
                      </a:r>
                      <a:endParaRPr lang="nl-NL" sz="1200" dirty="0">
                        <a:solidFill>
                          <a:srgbClr val="FF0000"/>
                        </a:solidFill>
                        <a:effectLst/>
                        <a:latin typeface="Times New Roman"/>
                        <a:ea typeface="Times New Roman"/>
                      </a:endParaRPr>
                    </a:p>
                  </a:txBody>
                  <a:tcPr marL="68580" marR="68580" marT="0" marB="0"/>
                </a:tc>
              </a:tr>
              <a:tr h="0">
                <a:tc>
                  <a:txBody>
                    <a:bodyPr/>
                    <a:lstStyle/>
                    <a:p>
                      <a:pPr>
                        <a:spcAft>
                          <a:spcPts val="0"/>
                        </a:spcAft>
                      </a:pPr>
                      <a:r>
                        <a:rPr lang="nl-NL" sz="1100">
                          <a:effectLst/>
                        </a:rPr>
                        <a:t>Km’s per personeelslid </a:t>
                      </a:r>
                      <a:endParaRPr lang="nl-NL" sz="1200">
                        <a:effectLst/>
                      </a:endParaRPr>
                    </a:p>
                    <a:p>
                      <a:pPr>
                        <a:spcAft>
                          <a:spcPts val="0"/>
                        </a:spcAft>
                      </a:pPr>
                      <a:r>
                        <a:rPr lang="nl-NL" sz="1100">
                          <a:effectLst/>
                        </a:rPr>
                        <a:t>(dat is niet per chauffeur!)</a:t>
                      </a:r>
                      <a:endParaRPr lang="nl-NL" sz="1200">
                        <a:effectLst/>
                        <a:latin typeface="Times New Roman"/>
                        <a:ea typeface="Times New Roman"/>
                      </a:endParaRPr>
                    </a:p>
                  </a:txBody>
                  <a:tcPr marL="68580" marR="68580" marT="0" marB="0"/>
                </a:tc>
                <a:tc>
                  <a:txBody>
                    <a:bodyPr/>
                    <a:lstStyle/>
                    <a:p>
                      <a:pPr>
                        <a:spcAft>
                          <a:spcPts val="0"/>
                        </a:spcAft>
                      </a:pPr>
                      <a:r>
                        <a:rPr lang="nl-NL" sz="1100">
                          <a:effectLst/>
                        </a:rPr>
                        <a:t> </a:t>
                      </a:r>
                      <a:endParaRPr lang="nl-NL" sz="1200">
                        <a:effectLst/>
                      </a:endParaRPr>
                    </a:p>
                    <a:p>
                      <a:pPr>
                        <a:spcAft>
                          <a:spcPts val="0"/>
                        </a:spcAft>
                      </a:pPr>
                      <a:r>
                        <a:rPr lang="nl-NL" sz="1100">
                          <a:effectLst/>
                        </a:rPr>
                        <a:t>25.051</a:t>
                      </a:r>
                      <a:endParaRPr lang="nl-NL" sz="1200">
                        <a:effectLst/>
                        <a:latin typeface="Times New Roman"/>
                        <a:ea typeface="Times New Roman"/>
                      </a:endParaRPr>
                    </a:p>
                  </a:txBody>
                  <a:tcPr marL="68580" marR="68580" marT="0" marB="0"/>
                </a:tc>
                <a:tc>
                  <a:txBody>
                    <a:bodyPr/>
                    <a:lstStyle/>
                    <a:p>
                      <a:pPr>
                        <a:spcAft>
                          <a:spcPts val="0"/>
                        </a:spcAft>
                      </a:pPr>
                      <a:r>
                        <a:rPr lang="nl-NL" sz="1100">
                          <a:effectLst/>
                        </a:rPr>
                        <a:t> </a:t>
                      </a:r>
                      <a:endParaRPr lang="nl-NL" sz="1200">
                        <a:effectLst/>
                      </a:endParaRPr>
                    </a:p>
                    <a:p>
                      <a:pPr>
                        <a:spcAft>
                          <a:spcPts val="0"/>
                        </a:spcAft>
                      </a:pPr>
                      <a:r>
                        <a:rPr lang="nl-NL" sz="1100">
                          <a:effectLst/>
                        </a:rPr>
                        <a:t>26.802</a:t>
                      </a:r>
                      <a:endParaRPr lang="nl-NL" sz="1200">
                        <a:effectLst/>
                        <a:latin typeface="Times New Roman"/>
                        <a:ea typeface="Times New Roman"/>
                      </a:endParaRPr>
                    </a:p>
                  </a:txBody>
                  <a:tcPr marL="68580" marR="68580" marT="0" marB="0"/>
                </a:tc>
                <a:tc>
                  <a:txBody>
                    <a:bodyPr/>
                    <a:lstStyle/>
                    <a:p>
                      <a:pPr algn="ctr">
                        <a:spcAft>
                          <a:spcPts val="0"/>
                        </a:spcAft>
                      </a:pPr>
                      <a:r>
                        <a:rPr lang="nl-NL" sz="1100" dirty="0">
                          <a:effectLst/>
                        </a:rPr>
                        <a:t> </a:t>
                      </a:r>
                      <a:endParaRPr lang="nl-NL" sz="1200" dirty="0">
                        <a:effectLst/>
                      </a:endParaRPr>
                    </a:p>
                    <a:p>
                      <a:pPr algn="ctr">
                        <a:spcAft>
                          <a:spcPts val="0"/>
                        </a:spcAft>
                      </a:pPr>
                      <a:r>
                        <a:rPr lang="nl-NL" sz="1100" dirty="0">
                          <a:effectLst/>
                        </a:rPr>
                        <a:t>6,9</a:t>
                      </a:r>
                      <a:endParaRPr lang="nl-NL" sz="1200" dirty="0">
                        <a:effectLst/>
                        <a:latin typeface="Times New Roman"/>
                        <a:ea typeface="Times New Roman"/>
                      </a:endParaRPr>
                    </a:p>
                  </a:txBody>
                  <a:tcPr marL="68580" marR="68580" marT="0" marB="0"/>
                </a:tc>
              </a:tr>
            </a:tbl>
          </a:graphicData>
        </a:graphic>
      </p:graphicFrame>
      <p:sp>
        <p:nvSpPr>
          <p:cNvPr id="3" name="Rectangle 1"/>
          <p:cNvSpPr>
            <a:spLocks noChangeArrowheads="1"/>
          </p:cNvSpPr>
          <p:nvPr/>
        </p:nvSpPr>
        <p:spPr bwMode="auto">
          <a:xfrm>
            <a:off x="457200" y="227012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nl-NL" sz="1800" b="0" i="0" u="none" strike="noStrike" cap="none" normalizeH="0" baseline="0" smtClean="0">
              <a:ln>
                <a:noFill/>
              </a:ln>
              <a:solidFill>
                <a:schemeClr val="tx1"/>
              </a:solidFill>
              <a:effectLst/>
              <a:latin typeface="Arial" pitchFamily="34" charset="0"/>
              <a:cs typeface="Arial" pitchFamily="34" charset="0"/>
            </a:endParaRPr>
          </a:p>
        </p:txBody>
      </p:sp>
      <p:sp>
        <p:nvSpPr>
          <p:cNvPr id="4" name="Rectangle 3"/>
          <p:cNvSpPr/>
          <p:nvPr/>
        </p:nvSpPr>
        <p:spPr>
          <a:xfrm>
            <a:off x="457200" y="332656"/>
            <a:ext cx="8075240" cy="1754326"/>
          </a:xfrm>
          <a:prstGeom prst="rect">
            <a:avLst/>
          </a:prstGeom>
        </p:spPr>
        <p:txBody>
          <a:bodyPr wrap="square">
            <a:spAutoFit/>
          </a:bodyPr>
          <a:lstStyle/>
          <a:p>
            <a:endParaRPr lang="nl-NL" dirty="0" smtClean="0"/>
          </a:p>
          <a:p>
            <a:endParaRPr lang="nl-NL" dirty="0"/>
          </a:p>
          <a:p>
            <a:r>
              <a:rPr lang="nl-NL" dirty="0" smtClean="0"/>
              <a:t>Enkele </a:t>
            </a:r>
            <a:r>
              <a:rPr lang="nl-NL" dirty="0"/>
              <a:t>kerngetallen tonen wat er in </a:t>
            </a:r>
            <a:r>
              <a:rPr lang="nl-NL" b="1" u="sng" dirty="0"/>
              <a:t>Vlaanderen</a:t>
            </a:r>
            <a:r>
              <a:rPr lang="nl-NL" dirty="0"/>
              <a:t> gebeurt. Dit zijn geen ‘ professor Stapel-data’, de Vlaamse gegevens komen uit door accountants gecontroleerde Jaarverslagen van </a:t>
            </a:r>
            <a:r>
              <a:rPr lang="nl-NL" i="1" dirty="0"/>
              <a:t>De Lijn</a:t>
            </a:r>
            <a:r>
              <a:rPr lang="nl-NL" dirty="0"/>
              <a:t>, het openbaar vervoerbedrijf dat voor 100 procent overheids-eigendom is en monopolist. Daar gaat de vrije markt!</a:t>
            </a:r>
          </a:p>
        </p:txBody>
      </p:sp>
    </p:spTree>
    <p:extLst>
      <p:ext uri="{BB962C8B-B14F-4D97-AF65-F5344CB8AC3E}">
        <p14:creationId xmlns:p14="http://schemas.microsoft.com/office/powerpoint/2010/main" val="42229169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703332960"/>
              </p:ext>
            </p:extLst>
          </p:nvPr>
        </p:nvGraphicFramePr>
        <p:xfrm>
          <a:off x="1115614" y="764703"/>
          <a:ext cx="7704858" cy="5461169"/>
        </p:xfrm>
        <a:graphic>
          <a:graphicData uri="http://schemas.openxmlformats.org/drawingml/2006/table">
            <a:tbl>
              <a:tblPr firstRow="1" firstCol="1" lastRow="1" lastCol="1" bandRow="1" bandCol="1">
                <a:tableStyleId>{5C22544A-7EE6-4342-B048-85BDC9FD1C3A}</a:tableStyleId>
              </a:tblPr>
              <a:tblGrid>
                <a:gridCol w="2635651"/>
                <a:gridCol w="1468807"/>
                <a:gridCol w="1440160"/>
                <a:gridCol w="1368152"/>
                <a:gridCol w="792088"/>
              </a:tblGrid>
              <a:tr h="504057">
                <a:tc>
                  <a:txBody>
                    <a:bodyPr/>
                    <a:lstStyle/>
                    <a:p>
                      <a:pPr>
                        <a:spcAft>
                          <a:spcPts val="0"/>
                        </a:spcAft>
                      </a:pPr>
                      <a:r>
                        <a:rPr lang="nl-NL" sz="1600" dirty="0">
                          <a:effectLst/>
                        </a:rPr>
                        <a:t> </a:t>
                      </a:r>
                      <a:r>
                        <a:rPr lang="nl-NL" sz="1600" dirty="0" smtClean="0">
                          <a:effectLst/>
                        </a:rPr>
                        <a:t> </a:t>
                      </a:r>
                      <a:endParaRPr lang="nl-NL" sz="1600" dirty="0">
                        <a:effectLst/>
                        <a:latin typeface="Times New Roman"/>
                        <a:ea typeface="Times New Roman"/>
                      </a:endParaRPr>
                    </a:p>
                  </a:txBody>
                  <a:tcPr marL="30859" marR="30859" marT="0" marB="0"/>
                </a:tc>
                <a:tc>
                  <a:txBody>
                    <a:bodyPr/>
                    <a:lstStyle/>
                    <a:p>
                      <a:pPr algn="ctr">
                        <a:spcAft>
                          <a:spcPts val="0"/>
                        </a:spcAft>
                      </a:pPr>
                      <a:r>
                        <a:rPr lang="nl-NL" sz="1600" dirty="0" smtClean="0">
                          <a:effectLst/>
                        </a:rPr>
                        <a:t>1970</a:t>
                      </a:r>
                      <a:endParaRPr lang="nl-NL" sz="1600" dirty="0">
                        <a:effectLst/>
                        <a:latin typeface="Times New Roman"/>
                        <a:ea typeface="Times New Roman"/>
                      </a:endParaRPr>
                    </a:p>
                  </a:txBody>
                  <a:tcPr marL="30859" marR="30859" marT="0" marB="0"/>
                </a:tc>
                <a:tc>
                  <a:txBody>
                    <a:bodyPr/>
                    <a:lstStyle/>
                    <a:p>
                      <a:pPr algn="ctr">
                        <a:spcAft>
                          <a:spcPts val="0"/>
                        </a:spcAft>
                      </a:pPr>
                      <a:r>
                        <a:rPr lang="nl-NL" sz="1600" dirty="0">
                          <a:effectLst/>
                        </a:rPr>
                        <a:t> </a:t>
                      </a:r>
                      <a:r>
                        <a:rPr lang="nl-NL" sz="1600" dirty="0" smtClean="0">
                          <a:effectLst/>
                        </a:rPr>
                        <a:t>2008</a:t>
                      </a:r>
                      <a:endParaRPr lang="nl-NL" sz="1600" dirty="0">
                        <a:effectLst/>
                        <a:latin typeface="Times New Roman"/>
                        <a:ea typeface="Times New Roman"/>
                      </a:endParaRPr>
                    </a:p>
                  </a:txBody>
                  <a:tcPr marL="30859" marR="30859" marT="0" marB="0"/>
                </a:tc>
                <a:tc>
                  <a:txBody>
                    <a:bodyPr/>
                    <a:lstStyle/>
                    <a:p>
                      <a:pPr algn="ctr">
                        <a:spcAft>
                          <a:spcPts val="0"/>
                        </a:spcAft>
                      </a:pPr>
                      <a:r>
                        <a:rPr lang="nl-NL" sz="1600" dirty="0" smtClean="0">
                          <a:effectLst/>
                        </a:rPr>
                        <a:t>+/-</a:t>
                      </a:r>
                      <a:endParaRPr lang="nl-NL" sz="1600" dirty="0">
                        <a:effectLst/>
                      </a:endParaRPr>
                    </a:p>
                    <a:p>
                      <a:pPr algn="ctr">
                        <a:spcAft>
                          <a:spcPts val="0"/>
                        </a:spcAft>
                      </a:pPr>
                      <a:r>
                        <a:rPr lang="nl-NL" sz="1600" dirty="0">
                          <a:effectLst/>
                        </a:rPr>
                        <a:t>1970-2008</a:t>
                      </a:r>
                      <a:endParaRPr lang="nl-NL" sz="1600" dirty="0">
                        <a:effectLst/>
                        <a:latin typeface="Times New Roman"/>
                        <a:ea typeface="Times New Roman"/>
                      </a:endParaRPr>
                    </a:p>
                  </a:txBody>
                  <a:tcPr marL="30859" marR="30859" marT="0" marB="0"/>
                </a:tc>
                <a:tc>
                  <a:txBody>
                    <a:bodyPr/>
                    <a:lstStyle/>
                    <a:p>
                      <a:pPr>
                        <a:spcAft>
                          <a:spcPts val="0"/>
                        </a:spcAft>
                      </a:pPr>
                      <a:r>
                        <a:rPr lang="nl-NL" sz="1600" dirty="0" smtClean="0">
                          <a:effectLst/>
                        </a:rPr>
                        <a:t>Verschil </a:t>
                      </a:r>
                      <a:endParaRPr lang="nl-NL" sz="1600" dirty="0">
                        <a:effectLst/>
                      </a:endParaRPr>
                    </a:p>
                    <a:p>
                      <a:pPr>
                        <a:spcAft>
                          <a:spcPts val="0"/>
                        </a:spcAft>
                      </a:pPr>
                      <a:r>
                        <a:rPr lang="nl-NL" sz="1600" dirty="0">
                          <a:effectLst/>
                        </a:rPr>
                        <a:t>in </a:t>
                      </a:r>
                      <a:r>
                        <a:rPr lang="nl-NL" sz="1600" dirty="0" smtClean="0">
                          <a:effectLst/>
                        </a:rPr>
                        <a:t>%</a:t>
                      </a:r>
                      <a:endParaRPr lang="nl-NL" sz="1600" dirty="0">
                        <a:effectLst/>
                        <a:latin typeface="Times New Roman"/>
                        <a:ea typeface="Times New Roman"/>
                      </a:endParaRPr>
                    </a:p>
                  </a:txBody>
                  <a:tcPr marL="30859" marR="30859" marT="0" marB="0"/>
                </a:tc>
              </a:tr>
              <a:tr h="360040">
                <a:tc>
                  <a:txBody>
                    <a:bodyPr/>
                    <a:lstStyle/>
                    <a:p>
                      <a:pPr>
                        <a:spcAft>
                          <a:spcPts val="0"/>
                        </a:spcAft>
                      </a:pPr>
                      <a:r>
                        <a:rPr lang="nl-NL" sz="1600" dirty="0">
                          <a:effectLst/>
                        </a:rPr>
                        <a:t>Bevolkingsaantal</a:t>
                      </a:r>
                      <a:endParaRPr lang="nl-NL" sz="1600" dirty="0">
                        <a:effectLst/>
                        <a:latin typeface="Times New Roman"/>
                        <a:ea typeface="Times New Roman"/>
                      </a:endParaRPr>
                    </a:p>
                  </a:txBody>
                  <a:tcPr marL="30859" marR="30859" marT="0" marB="0"/>
                </a:tc>
                <a:tc>
                  <a:txBody>
                    <a:bodyPr/>
                    <a:lstStyle/>
                    <a:p>
                      <a:pPr>
                        <a:spcAft>
                          <a:spcPts val="0"/>
                        </a:spcAft>
                      </a:pPr>
                      <a:r>
                        <a:rPr lang="nl-NL" sz="1600" dirty="0">
                          <a:effectLst/>
                        </a:rPr>
                        <a:t>13,5 miljoen</a:t>
                      </a:r>
                      <a:endParaRPr lang="nl-NL" sz="1600" dirty="0">
                        <a:effectLst/>
                        <a:latin typeface="Times New Roman"/>
                        <a:ea typeface="Times New Roman"/>
                      </a:endParaRPr>
                    </a:p>
                  </a:txBody>
                  <a:tcPr marL="30859" marR="30859" marT="0" marB="0"/>
                </a:tc>
                <a:tc>
                  <a:txBody>
                    <a:bodyPr/>
                    <a:lstStyle/>
                    <a:p>
                      <a:pPr>
                        <a:spcAft>
                          <a:spcPts val="0"/>
                        </a:spcAft>
                      </a:pPr>
                      <a:r>
                        <a:rPr lang="nl-NL" sz="1600">
                          <a:effectLst/>
                        </a:rPr>
                        <a:t>16,5 miljoen</a:t>
                      </a:r>
                      <a:endParaRPr lang="nl-NL" sz="1600">
                        <a:effectLst/>
                        <a:latin typeface="Times New Roman"/>
                        <a:ea typeface="Times New Roman"/>
                      </a:endParaRPr>
                    </a:p>
                  </a:txBody>
                  <a:tcPr marL="30859" marR="30859" marT="0" marB="0"/>
                </a:tc>
                <a:tc>
                  <a:txBody>
                    <a:bodyPr/>
                    <a:lstStyle/>
                    <a:p>
                      <a:pPr>
                        <a:spcAft>
                          <a:spcPts val="0"/>
                        </a:spcAft>
                      </a:pPr>
                      <a:r>
                        <a:rPr lang="nl-NL" sz="1600">
                          <a:effectLst/>
                        </a:rPr>
                        <a:t>+ 3 miljoen  </a:t>
                      </a:r>
                      <a:endParaRPr lang="nl-NL" sz="1600">
                        <a:effectLst/>
                        <a:latin typeface="Times New Roman"/>
                        <a:ea typeface="Times New Roman"/>
                      </a:endParaRPr>
                    </a:p>
                  </a:txBody>
                  <a:tcPr marL="30859" marR="30859" marT="0" marB="0"/>
                </a:tc>
                <a:tc>
                  <a:txBody>
                    <a:bodyPr/>
                    <a:lstStyle/>
                    <a:p>
                      <a:pPr>
                        <a:spcAft>
                          <a:spcPts val="0"/>
                        </a:spcAft>
                      </a:pPr>
                      <a:r>
                        <a:rPr lang="nl-NL" sz="1600">
                          <a:effectLst/>
                        </a:rPr>
                        <a:t>+ 22</a:t>
                      </a:r>
                      <a:endParaRPr lang="nl-NL" sz="1600">
                        <a:effectLst/>
                        <a:latin typeface="Times New Roman"/>
                        <a:ea typeface="Times New Roman"/>
                      </a:endParaRPr>
                    </a:p>
                  </a:txBody>
                  <a:tcPr marL="30859" marR="30859" marT="0" marB="0"/>
                </a:tc>
              </a:tr>
              <a:tr h="376416">
                <a:tc>
                  <a:txBody>
                    <a:bodyPr/>
                    <a:lstStyle/>
                    <a:p>
                      <a:pPr>
                        <a:spcAft>
                          <a:spcPts val="0"/>
                        </a:spcAft>
                      </a:pPr>
                      <a:r>
                        <a:rPr lang="nl-NL" sz="1600" dirty="0">
                          <a:effectLst/>
                        </a:rPr>
                        <a:t>Huishoudens </a:t>
                      </a:r>
                      <a:endParaRPr lang="nl-NL" sz="1600" dirty="0">
                        <a:effectLst/>
                        <a:latin typeface="Times New Roman"/>
                        <a:ea typeface="Times New Roman"/>
                      </a:endParaRPr>
                    </a:p>
                  </a:txBody>
                  <a:tcPr marL="30859" marR="30859" marT="0" marB="0"/>
                </a:tc>
                <a:tc>
                  <a:txBody>
                    <a:bodyPr/>
                    <a:lstStyle/>
                    <a:p>
                      <a:pPr>
                        <a:spcAft>
                          <a:spcPts val="0"/>
                        </a:spcAft>
                      </a:pPr>
                      <a:r>
                        <a:rPr lang="nl-NL" sz="1600">
                          <a:effectLst/>
                        </a:rPr>
                        <a:t>2.621.000</a:t>
                      </a:r>
                      <a:endParaRPr lang="nl-NL" sz="1600">
                        <a:effectLst/>
                        <a:latin typeface="Times New Roman"/>
                        <a:ea typeface="Times New Roman"/>
                      </a:endParaRPr>
                    </a:p>
                  </a:txBody>
                  <a:tcPr marL="30859" marR="30859" marT="0" marB="0"/>
                </a:tc>
                <a:tc>
                  <a:txBody>
                    <a:bodyPr/>
                    <a:lstStyle/>
                    <a:p>
                      <a:pPr>
                        <a:spcAft>
                          <a:spcPts val="0"/>
                        </a:spcAft>
                      </a:pPr>
                      <a:r>
                        <a:rPr lang="nl-NL" sz="1600">
                          <a:effectLst/>
                        </a:rPr>
                        <a:t>4.670.000</a:t>
                      </a:r>
                      <a:endParaRPr lang="nl-NL" sz="1600">
                        <a:effectLst/>
                        <a:latin typeface="Times New Roman"/>
                        <a:ea typeface="Times New Roman"/>
                      </a:endParaRPr>
                    </a:p>
                  </a:txBody>
                  <a:tcPr marL="30859" marR="30859" marT="0" marB="0"/>
                </a:tc>
                <a:tc>
                  <a:txBody>
                    <a:bodyPr/>
                    <a:lstStyle/>
                    <a:p>
                      <a:pPr>
                        <a:spcAft>
                          <a:spcPts val="0"/>
                        </a:spcAft>
                      </a:pPr>
                      <a:r>
                        <a:rPr lang="nl-NL" sz="1600">
                          <a:effectLst/>
                        </a:rPr>
                        <a:t>+ 2.049.000 </a:t>
                      </a:r>
                      <a:endParaRPr lang="nl-NL" sz="1600">
                        <a:effectLst/>
                        <a:latin typeface="Times New Roman"/>
                        <a:ea typeface="Times New Roman"/>
                      </a:endParaRPr>
                    </a:p>
                  </a:txBody>
                  <a:tcPr marL="30859" marR="30859" marT="0" marB="0"/>
                </a:tc>
                <a:tc>
                  <a:txBody>
                    <a:bodyPr/>
                    <a:lstStyle/>
                    <a:p>
                      <a:pPr>
                        <a:spcAft>
                          <a:spcPts val="0"/>
                        </a:spcAft>
                      </a:pPr>
                      <a:r>
                        <a:rPr lang="nl-NL" sz="1600">
                          <a:effectLst/>
                        </a:rPr>
                        <a:t> </a:t>
                      </a:r>
                      <a:endParaRPr lang="nl-NL" sz="1600">
                        <a:effectLst/>
                        <a:latin typeface="Times New Roman"/>
                        <a:ea typeface="Times New Roman"/>
                      </a:endParaRPr>
                    </a:p>
                  </a:txBody>
                  <a:tcPr marL="30859" marR="30859" marT="0" marB="0"/>
                </a:tc>
              </a:tr>
              <a:tr h="432048">
                <a:tc>
                  <a:txBody>
                    <a:bodyPr/>
                    <a:lstStyle/>
                    <a:p>
                      <a:pPr>
                        <a:spcAft>
                          <a:spcPts val="0"/>
                        </a:spcAft>
                      </a:pPr>
                      <a:r>
                        <a:rPr lang="nl-NL" sz="1600" dirty="0">
                          <a:effectLst/>
                        </a:rPr>
                        <a:t>    alleenstaanden </a:t>
                      </a:r>
                      <a:endParaRPr lang="nl-NL" sz="1600" dirty="0">
                        <a:effectLst/>
                        <a:latin typeface="Times New Roman"/>
                        <a:ea typeface="Times New Roman"/>
                      </a:endParaRPr>
                    </a:p>
                  </a:txBody>
                  <a:tcPr marL="30859" marR="30859" marT="0" marB="0"/>
                </a:tc>
                <a:tc>
                  <a:txBody>
                    <a:bodyPr/>
                    <a:lstStyle/>
                    <a:p>
                      <a:pPr>
                        <a:spcAft>
                          <a:spcPts val="0"/>
                        </a:spcAft>
                      </a:pPr>
                      <a:r>
                        <a:rPr lang="nl-NL" sz="1600">
                          <a:effectLst/>
                        </a:rPr>
                        <a:t>   332.000</a:t>
                      </a:r>
                      <a:endParaRPr lang="nl-NL" sz="1600">
                        <a:effectLst/>
                        <a:latin typeface="Times New Roman"/>
                        <a:ea typeface="Times New Roman"/>
                      </a:endParaRPr>
                    </a:p>
                  </a:txBody>
                  <a:tcPr marL="30859" marR="30859" marT="0" marB="0"/>
                </a:tc>
                <a:tc>
                  <a:txBody>
                    <a:bodyPr/>
                    <a:lstStyle/>
                    <a:p>
                      <a:pPr>
                        <a:spcAft>
                          <a:spcPts val="0"/>
                        </a:spcAft>
                      </a:pPr>
                      <a:r>
                        <a:rPr lang="nl-NL" sz="1600">
                          <a:effectLst/>
                        </a:rPr>
                        <a:t>2.570.000</a:t>
                      </a:r>
                      <a:endParaRPr lang="nl-NL" sz="1600">
                        <a:effectLst/>
                        <a:latin typeface="Times New Roman"/>
                        <a:ea typeface="Times New Roman"/>
                      </a:endParaRPr>
                    </a:p>
                  </a:txBody>
                  <a:tcPr marL="30859" marR="30859" marT="0" marB="0"/>
                </a:tc>
                <a:tc>
                  <a:txBody>
                    <a:bodyPr/>
                    <a:lstStyle/>
                    <a:p>
                      <a:pPr>
                        <a:spcAft>
                          <a:spcPts val="0"/>
                        </a:spcAft>
                      </a:pPr>
                      <a:r>
                        <a:rPr lang="nl-NL" sz="1600">
                          <a:effectLst/>
                        </a:rPr>
                        <a:t>+ 2.238.000 </a:t>
                      </a:r>
                      <a:endParaRPr lang="nl-NL" sz="1600">
                        <a:effectLst/>
                        <a:latin typeface="Times New Roman"/>
                        <a:ea typeface="Times New Roman"/>
                      </a:endParaRPr>
                    </a:p>
                  </a:txBody>
                  <a:tcPr marL="30859" marR="30859" marT="0" marB="0"/>
                </a:tc>
                <a:tc>
                  <a:txBody>
                    <a:bodyPr/>
                    <a:lstStyle/>
                    <a:p>
                      <a:pPr>
                        <a:spcAft>
                          <a:spcPts val="0"/>
                        </a:spcAft>
                      </a:pPr>
                      <a:r>
                        <a:rPr lang="nl-NL" sz="1600">
                          <a:effectLst/>
                        </a:rPr>
                        <a:t> </a:t>
                      </a:r>
                      <a:endParaRPr lang="nl-NL" sz="1600">
                        <a:effectLst/>
                        <a:latin typeface="Times New Roman"/>
                        <a:ea typeface="Times New Roman"/>
                      </a:endParaRPr>
                    </a:p>
                  </a:txBody>
                  <a:tcPr marL="30859" marR="30859" marT="0" marB="0"/>
                </a:tc>
              </a:tr>
              <a:tr h="343664">
                <a:tc>
                  <a:txBody>
                    <a:bodyPr/>
                    <a:lstStyle/>
                    <a:p>
                      <a:pPr>
                        <a:spcAft>
                          <a:spcPts val="0"/>
                        </a:spcAft>
                      </a:pPr>
                      <a:r>
                        <a:rPr lang="nl-NL" sz="1600" dirty="0">
                          <a:effectLst/>
                        </a:rPr>
                        <a:t>Totaal hhs + alleenstaanden</a:t>
                      </a:r>
                      <a:endParaRPr lang="nl-NL" sz="1600" dirty="0">
                        <a:effectLst/>
                        <a:latin typeface="Times New Roman"/>
                        <a:ea typeface="Times New Roman"/>
                      </a:endParaRPr>
                    </a:p>
                  </a:txBody>
                  <a:tcPr marL="30859" marR="30859" marT="0" marB="0"/>
                </a:tc>
                <a:tc>
                  <a:txBody>
                    <a:bodyPr/>
                    <a:lstStyle/>
                    <a:p>
                      <a:pPr algn="l">
                        <a:spcAft>
                          <a:spcPts val="0"/>
                        </a:spcAft>
                      </a:pPr>
                      <a:r>
                        <a:rPr lang="nl-NL" sz="1600" dirty="0" smtClean="0">
                          <a:effectLst/>
                        </a:rPr>
                        <a:t>2.953.000</a:t>
                      </a:r>
                      <a:endParaRPr lang="nl-NL" sz="1600" dirty="0">
                        <a:effectLst/>
                        <a:latin typeface="Times New Roman"/>
                        <a:ea typeface="Times New Roman"/>
                      </a:endParaRPr>
                    </a:p>
                  </a:txBody>
                  <a:tcPr marL="30859" marR="30859" marT="0" marB="0"/>
                </a:tc>
                <a:tc>
                  <a:txBody>
                    <a:bodyPr/>
                    <a:lstStyle/>
                    <a:p>
                      <a:pPr algn="l">
                        <a:spcAft>
                          <a:spcPts val="0"/>
                        </a:spcAft>
                      </a:pPr>
                      <a:r>
                        <a:rPr lang="nl-NL" sz="1600" dirty="0" smtClean="0">
                          <a:effectLst/>
                        </a:rPr>
                        <a:t>7.240.000</a:t>
                      </a:r>
                      <a:endParaRPr lang="nl-NL" sz="1600" dirty="0">
                        <a:effectLst/>
                        <a:latin typeface="Times New Roman"/>
                        <a:ea typeface="Times New Roman"/>
                      </a:endParaRPr>
                    </a:p>
                  </a:txBody>
                  <a:tcPr marL="30859" marR="30859" marT="0" marB="0"/>
                </a:tc>
                <a:tc>
                  <a:txBody>
                    <a:bodyPr/>
                    <a:lstStyle/>
                    <a:p>
                      <a:pPr algn="l">
                        <a:spcAft>
                          <a:spcPts val="0"/>
                        </a:spcAft>
                      </a:pPr>
                      <a:r>
                        <a:rPr lang="nl-NL" sz="1600" dirty="0" smtClean="0">
                          <a:effectLst/>
                        </a:rPr>
                        <a:t>+ </a:t>
                      </a:r>
                      <a:r>
                        <a:rPr lang="nl-NL" sz="1600" dirty="0">
                          <a:effectLst/>
                        </a:rPr>
                        <a:t>4.287.000</a:t>
                      </a:r>
                      <a:endParaRPr lang="nl-NL" sz="1600" dirty="0">
                        <a:effectLst/>
                        <a:latin typeface="Times New Roman"/>
                        <a:ea typeface="Times New Roman"/>
                      </a:endParaRPr>
                    </a:p>
                  </a:txBody>
                  <a:tcPr marL="30859" marR="30859" marT="0" marB="0"/>
                </a:tc>
                <a:tc>
                  <a:txBody>
                    <a:bodyPr/>
                    <a:lstStyle/>
                    <a:p>
                      <a:pPr algn="l">
                        <a:spcAft>
                          <a:spcPts val="0"/>
                        </a:spcAft>
                      </a:pPr>
                      <a:r>
                        <a:rPr lang="nl-NL" sz="1600" dirty="0" smtClean="0">
                          <a:effectLst/>
                        </a:rPr>
                        <a:t>+ </a:t>
                      </a:r>
                      <a:r>
                        <a:rPr lang="nl-NL" sz="1600" dirty="0">
                          <a:effectLst/>
                        </a:rPr>
                        <a:t>145</a:t>
                      </a:r>
                      <a:endParaRPr lang="nl-NL" sz="1600" dirty="0">
                        <a:effectLst/>
                        <a:latin typeface="Times New Roman"/>
                        <a:ea typeface="Times New Roman"/>
                      </a:endParaRPr>
                    </a:p>
                  </a:txBody>
                  <a:tcPr marL="30859" marR="30859" marT="0" marB="0"/>
                </a:tc>
              </a:tr>
              <a:tr h="288032">
                <a:tc>
                  <a:txBody>
                    <a:bodyPr/>
                    <a:lstStyle/>
                    <a:p>
                      <a:pPr>
                        <a:spcAft>
                          <a:spcPts val="0"/>
                        </a:spcAft>
                      </a:pPr>
                      <a:r>
                        <a:rPr lang="nl-NL" sz="1600" dirty="0">
                          <a:effectLst/>
                        </a:rPr>
                        <a:t>Personenauto’s</a:t>
                      </a:r>
                      <a:endParaRPr lang="nl-NL" sz="1600" dirty="0">
                        <a:effectLst/>
                        <a:latin typeface="Times New Roman"/>
                        <a:ea typeface="Times New Roman"/>
                      </a:endParaRPr>
                    </a:p>
                  </a:txBody>
                  <a:tcPr marL="30859" marR="30859" marT="0" marB="0"/>
                </a:tc>
                <a:tc>
                  <a:txBody>
                    <a:bodyPr/>
                    <a:lstStyle/>
                    <a:p>
                      <a:pPr>
                        <a:spcAft>
                          <a:spcPts val="0"/>
                        </a:spcAft>
                      </a:pPr>
                      <a:r>
                        <a:rPr lang="nl-NL" sz="1600">
                          <a:effectLst/>
                        </a:rPr>
                        <a:t>2.400.000</a:t>
                      </a:r>
                      <a:endParaRPr lang="nl-NL" sz="1600">
                        <a:effectLst/>
                        <a:latin typeface="Times New Roman"/>
                        <a:ea typeface="Times New Roman"/>
                      </a:endParaRPr>
                    </a:p>
                  </a:txBody>
                  <a:tcPr marL="30859" marR="30859" marT="0" marB="0"/>
                </a:tc>
                <a:tc>
                  <a:txBody>
                    <a:bodyPr/>
                    <a:lstStyle/>
                    <a:p>
                      <a:pPr>
                        <a:spcAft>
                          <a:spcPts val="0"/>
                        </a:spcAft>
                      </a:pPr>
                      <a:r>
                        <a:rPr lang="nl-NL" sz="1600" dirty="0">
                          <a:effectLst/>
                        </a:rPr>
                        <a:t>7.600.000</a:t>
                      </a:r>
                      <a:endParaRPr lang="nl-NL" sz="1600" dirty="0">
                        <a:effectLst/>
                        <a:latin typeface="Times New Roman"/>
                        <a:ea typeface="Times New Roman"/>
                      </a:endParaRPr>
                    </a:p>
                  </a:txBody>
                  <a:tcPr marL="30859" marR="30859" marT="0" marB="0"/>
                </a:tc>
                <a:tc>
                  <a:txBody>
                    <a:bodyPr/>
                    <a:lstStyle/>
                    <a:p>
                      <a:pPr>
                        <a:spcAft>
                          <a:spcPts val="0"/>
                        </a:spcAft>
                      </a:pPr>
                      <a:r>
                        <a:rPr lang="nl-NL" sz="1600" dirty="0">
                          <a:effectLst/>
                        </a:rPr>
                        <a:t>+ 5.200.000 </a:t>
                      </a:r>
                      <a:endParaRPr lang="nl-NL" sz="1600" dirty="0">
                        <a:effectLst/>
                        <a:latin typeface="Times New Roman"/>
                        <a:ea typeface="Times New Roman"/>
                      </a:endParaRPr>
                    </a:p>
                  </a:txBody>
                  <a:tcPr marL="30859" marR="30859" marT="0" marB="0"/>
                </a:tc>
                <a:tc>
                  <a:txBody>
                    <a:bodyPr/>
                    <a:lstStyle/>
                    <a:p>
                      <a:pPr algn="l">
                        <a:spcAft>
                          <a:spcPts val="0"/>
                        </a:spcAft>
                      </a:pPr>
                      <a:r>
                        <a:rPr lang="nl-NL" sz="1600" dirty="0">
                          <a:effectLst/>
                        </a:rPr>
                        <a:t>+ 217</a:t>
                      </a:r>
                      <a:endParaRPr lang="nl-NL" sz="1600" dirty="0">
                        <a:effectLst/>
                        <a:latin typeface="Times New Roman"/>
                        <a:ea typeface="Times New Roman"/>
                      </a:endParaRPr>
                    </a:p>
                  </a:txBody>
                  <a:tcPr marL="30859" marR="30859" marT="0" marB="0"/>
                </a:tc>
              </a:tr>
              <a:tr h="504056">
                <a:tc>
                  <a:txBody>
                    <a:bodyPr/>
                    <a:lstStyle/>
                    <a:p>
                      <a:pPr>
                        <a:spcAft>
                          <a:spcPts val="0"/>
                        </a:spcAft>
                      </a:pPr>
                      <a:r>
                        <a:rPr lang="nl-NL" sz="1600" dirty="0">
                          <a:effectLst/>
                        </a:rPr>
                        <a:t>Personenauto’s per km weglengte</a:t>
                      </a:r>
                      <a:endParaRPr lang="nl-NL" sz="1600" dirty="0">
                        <a:effectLst/>
                        <a:latin typeface="Times New Roman"/>
                        <a:ea typeface="Times New Roman"/>
                      </a:endParaRPr>
                    </a:p>
                  </a:txBody>
                  <a:tcPr marL="30859" marR="30859" marT="0" marB="0"/>
                </a:tc>
                <a:tc>
                  <a:txBody>
                    <a:bodyPr/>
                    <a:lstStyle/>
                    <a:p>
                      <a:pPr algn="ctr">
                        <a:spcAft>
                          <a:spcPts val="0"/>
                        </a:spcAft>
                      </a:pPr>
                      <a:r>
                        <a:rPr lang="nl-NL" sz="1600" dirty="0">
                          <a:effectLst/>
                        </a:rPr>
                        <a:t> </a:t>
                      </a:r>
                      <a:r>
                        <a:rPr lang="nl-NL" sz="1600" dirty="0" smtClean="0">
                          <a:effectLst/>
                        </a:rPr>
                        <a:t>31</a:t>
                      </a:r>
                      <a:endParaRPr lang="nl-NL" sz="1600" dirty="0">
                        <a:effectLst/>
                        <a:latin typeface="Times New Roman"/>
                        <a:ea typeface="Times New Roman"/>
                      </a:endParaRPr>
                    </a:p>
                  </a:txBody>
                  <a:tcPr marL="30859" marR="30859" marT="0" marB="0"/>
                </a:tc>
                <a:tc>
                  <a:txBody>
                    <a:bodyPr/>
                    <a:lstStyle/>
                    <a:p>
                      <a:pPr algn="ctr">
                        <a:spcAft>
                          <a:spcPts val="0"/>
                        </a:spcAft>
                      </a:pPr>
                      <a:r>
                        <a:rPr lang="nl-NL" sz="1600" dirty="0" smtClean="0">
                          <a:effectLst/>
                        </a:rPr>
                        <a:t>56</a:t>
                      </a:r>
                      <a:endParaRPr lang="nl-NL" sz="1600" dirty="0">
                        <a:effectLst/>
                        <a:latin typeface="Times New Roman"/>
                        <a:ea typeface="Times New Roman"/>
                      </a:endParaRPr>
                    </a:p>
                  </a:txBody>
                  <a:tcPr marL="30859" marR="30859" marT="0" marB="0"/>
                </a:tc>
                <a:tc>
                  <a:txBody>
                    <a:bodyPr/>
                    <a:lstStyle/>
                    <a:p>
                      <a:pPr algn="ctr">
                        <a:spcAft>
                          <a:spcPts val="0"/>
                        </a:spcAft>
                      </a:pPr>
                      <a:r>
                        <a:rPr lang="nl-NL" sz="1600" dirty="0">
                          <a:effectLst/>
                        </a:rPr>
                        <a:t>+ </a:t>
                      </a:r>
                      <a:r>
                        <a:rPr lang="nl-NL" sz="1600" dirty="0" smtClean="0">
                          <a:effectLst/>
                        </a:rPr>
                        <a:t>25</a:t>
                      </a:r>
                      <a:endParaRPr lang="nl-NL" sz="1600" dirty="0">
                        <a:effectLst/>
                        <a:latin typeface="Times New Roman"/>
                        <a:ea typeface="Times New Roman"/>
                      </a:endParaRPr>
                    </a:p>
                  </a:txBody>
                  <a:tcPr marL="30859" marR="30859" marT="0" marB="0"/>
                </a:tc>
                <a:tc>
                  <a:txBody>
                    <a:bodyPr/>
                    <a:lstStyle/>
                    <a:p>
                      <a:pPr algn="l">
                        <a:spcAft>
                          <a:spcPts val="0"/>
                        </a:spcAft>
                      </a:pPr>
                      <a:r>
                        <a:rPr lang="nl-NL" sz="1600" dirty="0" smtClean="0">
                          <a:effectLst/>
                        </a:rPr>
                        <a:t>+   </a:t>
                      </a:r>
                      <a:r>
                        <a:rPr lang="nl-NL" sz="1600" dirty="0">
                          <a:effectLst/>
                        </a:rPr>
                        <a:t>80</a:t>
                      </a:r>
                      <a:endParaRPr lang="nl-NL" sz="1600" dirty="0">
                        <a:effectLst/>
                        <a:latin typeface="Times New Roman"/>
                        <a:ea typeface="Times New Roman"/>
                      </a:endParaRPr>
                    </a:p>
                  </a:txBody>
                  <a:tcPr marL="30859" marR="30859" marT="0" marB="0"/>
                </a:tc>
              </a:tr>
              <a:tr h="288032">
                <a:tc>
                  <a:txBody>
                    <a:bodyPr/>
                    <a:lstStyle/>
                    <a:p>
                      <a:pPr>
                        <a:spcAft>
                          <a:spcPts val="0"/>
                        </a:spcAft>
                      </a:pPr>
                      <a:r>
                        <a:rPr lang="nl-NL" sz="1600" dirty="0">
                          <a:effectLst/>
                        </a:rPr>
                        <a:t>Weglengte in km</a:t>
                      </a:r>
                      <a:endParaRPr lang="nl-NL" sz="1600" dirty="0">
                        <a:effectLst/>
                        <a:latin typeface="Times New Roman"/>
                        <a:ea typeface="Times New Roman"/>
                      </a:endParaRPr>
                    </a:p>
                  </a:txBody>
                  <a:tcPr marL="30859" marR="30859" marT="0" marB="0"/>
                </a:tc>
                <a:tc>
                  <a:txBody>
                    <a:bodyPr/>
                    <a:lstStyle/>
                    <a:p>
                      <a:pPr>
                        <a:spcAft>
                          <a:spcPts val="0"/>
                        </a:spcAft>
                      </a:pPr>
                      <a:r>
                        <a:rPr lang="nl-NL" sz="1600" dirty="0">
                          <a:effectLst/>
                        </a:rPr>
                        <a:t> </a:t>
                      </a:r>
                      <a:r>
                        <a:rPr lang="nl-NL" sz="1600" dirty="0" smtClean="0">
                          <a:effectLst/>
                        </a:rPr>
                        <a:t>     76.990</a:t>
                      </a:r>
                      <a:endParaRPr lang="nl-NL" sz="1600" dirty="0">
                        <a:effectLst/>
                        <a:latin typeface="Times New Roman"/>
                        <a:ea typeface="Times New Roman"/>
                      </a:endParaRPr>
                    </a:p>
                  </a:txBody>
                  <a:tcPr marL="30859" marR="30859" marT="0" marB="0"/>
                </a:tc>
                <a:tc>
                  <a:txBody>
                    <a:bodyPr/>
                    <a:lstStyle/>
                    <a:p>
                      <a:pPr>
                        <a:spcAft>
                          <a:spcPts val="0"/>
                        </a:spcAft>
                      </a:pPr>
                      <a:r>
                        <a:rPr lang="nl-NL" sz="1600" dirty="0" smtClean="0">
                          <a:effectLst/>
                        </a:rPr>
                        <a:t>   136.135</a:t>
                      </a:r>
                      <a:r>
                        <a:rPr lang="nl-NL" sz="1600" baseline="30000" dirty="0" smtClean="0">
                          <a:effectLst/>
                        </a:rPr>
                        <a:t>1 </a:t>
                      </a:r>
                      <a:endParaRPr lang="nl-NL" sz="1600" dirty="0">
                        <a:effectLst/>
                        <a:latin typeface="Times New Roman"/>
                        <a:ea typeface="Times New Roman"/>
                      </a:endParaRPr>
                    </a:p>
                  </a:txBody>
                  <a:tcPr marL="30859" marR="30859" marT="0" marB="0"/>
                </a:tc>
                <a:tc>
                  <a:txBody>
                    <a:bodyPr/>
                    <a:lstStyle/>
                    <a:p>
                      <a:pPr>
                        <a:spcAft>
                          <a:spcPts val="0"/>
                        </a:spcAft>
                      </a:pPr>
                      <a:r>
                        <a:rPr lang="nl-NL" sz="1600">
                          <a:effectLst/>
                        </a:rPr>
                        <a:t>+      59.145</a:t>
                      </a:r>
                      <a:endParaRPr lang="nl-NL" sz="1600">
                        <a:effectLst/>
                        <a:latin typeface="Times New Roman"/>
                        <a:ea typeface="Times New Roman"/>
                      </a:endParaRPr>
                    </a:p>
                  </a:txBody>
                  <a:tcPr marL="30859" marR="30859" marT="0" marB="0"/>
                </a:tc>
                <a:tc>
                  <a:txBody>
                    <a:bodyPr/>
                    <a:lstStyle/>
                    <a:p>
                      <a:pPr>
                        <a:spcAft>
                          <a:spcPts val="0"/>
                        </a:spcAft>
                      </a:pPr>
                      <a:r>
                        <a:rPr lang="nl-NL" sz="1600">
                          <a:effectLst/>
                        </a:rPr>
                        <a:t>+   77</a:t>
                      </a:r>
                      <a:endParaRPr lang="nl-NL" sz="1600">
                        <a:effectLst/>
                        <a:latin typeface="Times New Roman"/>
                        <a:ea typeface="Times New Roman"/>
                      </a:endParaRPr>
                    </a:p>
                  </a:txBody>
                  <a:tcPr marL="30859" marR="30859" marT="0" marB="0"/>
                </a:tc>
              </a:tr>
              <a:tr h="360040">
                <a:tc>
                  <a:txBody>
                    <a:bodyPr/>
                    <a:lstStyle/>
                    <a:p>
                      <a:pPr>
                        <a:spcAft>
                          <a:spcPts val="0"/>
                        </a:spcAft>
                      </a:pPr>
                      <a:r>
                        <a:rPr lang="nl-NL" sz="1600" dirty="0">
                          <a:effectLst/>
                        </a:rPr>
                        <a:t>Weglengte per auto in meters</a:t>
                      </a:r>
                      <a:endParaRPr lang="nl-NL" sz="1600" dirty="0">
                        <a:effectLst/>
                        <a:latin typeface="Times New Roman"/>
                        <a:ea typeface="Times New Roman"/>
                      </a:endParaRPr>
                    </a:p>
                  </a:txBody>
                  <a:tcPr marL="30859" marR="30859" marT="0" marB="0"/>
                </a:tc>
                <a:tc>
                  <a:txBody>
                    <a:bodyPr/>
                    <a:lstStyle/>
                    <a:p>
                      <a:pPr algn="l">
                        <a:spcAft>
                          <a:spcPts val="0"/>
                        </a:spcAft>
                      </a:pPr>
                      <a:r>
                        <a:rPr lang="nl-NL" sz="1600" dirty="0" smtClean="0">
                          <a:effectLst/>
                        </a:rPr>
                        <a:t>32,01</a:t>
                      </a:r>
                      <a:endParaRPr lang="nl-NL" sz="1600" dirty="0">
                        <a:effectLst/>
                        <a:latin typeface="Times New Roman"/>
                        <a:ea typeface="Times New Roman"/>
                      </a:endParaRPr>
                    </a:p>
                  </a:txBody>
                  <a:tcPr marL="30859" marR="30859" marT="0" marB="0"/>
                </a:tc>
                <a:tc>
                  <a:txBody>
                    <a:bodyPr/>
                    <a:lstStyle/>
                    <a:p>
                      <a:pPr algn="l">
                        <a:spcAft>
                          <a:spcPts val="0"/>
                        </a:spcAft>
                      </a:pPr>
                      <a:r>
                        <a:rPr lang="nl-NL" sz="1600" dirty="0">
                          <a:effectLst/>
                        </a:rPr>
                        <a:t> </a:t>
                      </a:r>
                      <a:r>
                        <a:rPr lang="nl-NL" sz="1600" dirty="0" smtClean="0">
                          <a:effectLst/>
                        </a:rPr>
                        <a:t>17,92</a:t>
                      </a:r>
                      <a:endParaRPr lang="nl-NL" sz="1600" dirty="0">
                        <a:effectLst/>
                        <a:latin typeface="Times New Roman"/>
                        <a:ea typeface="Times New Roman"/>
                      </a:endParaRPr>
                    </a:p>
                  </a:txBody>
                  <a:tcPr marL="30859" marR="30859" marT="0" marB="0"/>
                </a:tc>
                <a:tc>
                  <a:txBody>
                    <a:bodyPr/>
                    <a:lstStyle/>
                    <a:p>
                      <a:pPr algn="ctr">
                        <a:spcAft>
                          <a:spcPts val="0"/>
                        </a:spcAft>
                      </a:pPr>
                      <a:r>
                        <a:rPr lang="nl-NL" sz="1600" dirty="0" smtClean="0">
                          <a:effectLst/>
                        </a:rPr>
                        <a:t>- </a:t>
                      </a:r>
                      <a:r>
                        <a:rPr lang="nl-NL" sz="1600" dirty="0">
                          <a:effectLst/>
                        </a:rPr>
                        <a:t>14,09</a:t>
                      </a:r>
                      <a:endParaRPr lang="nl-NL" sz="1600" dirty="0">
                        <a:effectLst/>
                        <a:latin typeface="Times New Roman"/>
                        <a:ea typeface="Times New Roman"/>
                      </a:endParaRPr>
                    </a:p>
                  </a:txBody>
                  <a:tcPr marL="30859" marR="30859" marT="0" marB="0"/>
                </a:tc>
                <a:tc>
                  <a:txBody>
                    <a:bodyPr/>
                    <a:lstStyle/>
                    <a:p>
                      <a:pPr algn="ctr">
                        <a:spcAft>
                          <a:spcPts val="0"/>
                        </a:spcAft>
                      </a:pPr>
                      <a:r>
                        <a:rPr lang="nl-NL" sz="1600" dirty="0">
                          <a:effectLst/>
                        </a:rPr>
                        <a:t> </a:t>
                      </a:r>
                      <a:r>
                        <a:rPr lang="nl-NL" sz="1600" dirty="0" smtClean="0">
                          <a:effectLst/>
                        </a:rPr>
                        <a:t>-   </a:t>
                      </a:r>
                      <a:r>
                        <a:rPr lang="nl-NL" sz="1600" dirty="0">
                          <a:effectLst/>
                        </a:rPr>
                        <a:t>44</a:t>
                      </a:r>
                      <a:endParaRPr lang="nl-NL" sz="1600" dirty="0">
                        <a:effectLst/>
                        <a:latin typeface="Times New Roman"/>
                        <a:ea typeface="Times New Roman"/>
                      </a:endParaRPr>
                    </a:p>
                  </a:txBody>
                  <a:tcPr marL="30859" marR="30859" marT="0" marB="0"/>
                </a:tc>
              </a:tr>
              <a:tr h="720080">
                <a:tc>
                  <a:txBody>
                    <a:bodyPr/>
                    <a:lstStyle/>
                    <a:p>
                      <a:pPr>
                        <a:spcAft>
                          <a:spcPts val="0"/>
                        </a:spcAft>
                      </a:pPr>
                      <a:r>
                        <a:rPr lang="nl-NL" sz="1600" dirty="0">
                          <a:effectLst/>
                        </a:rPr>
                        <a:t>Autoprestatie totaal kilometrage per jaar </a:t>
                      </a:r>
                      <a:endParaRPr lang="nl-NL" sz="1600" dirty="0">
                        <a:effectLst/>
                        <a:latin typeface="Times New Roman"/>
                        <a:ea typeface="Times New Roman"/>
                      </a:endParaRPr>
                    </a:p>
                  </a:txBody>
                  <a:tcPr marL="30859" marR="30859" marT="0" marB="0"/>
                </a:tc>
                <a:tc>
                  <a:txBody>
                    <a:bodyPr/>
                    <a:lstStyle/>
                    <a:p>
                      <a:pPr>
                        <a:spcAft>
                          <a:spcPts val="0"/>
                        </a:spcAft>
                      </a:pPr>
                      <a:r>
                        <a:rPr lang="nl-NL" sz="1600">
                          <a:effectLst/>
                        </a:rPr>
                        <a:t> </a:t>
                      </a:r>
                    </a:p>
                    <a:p>
                      <a:pPr>
                        <a:spcAft>
                          <a:spcPts val="0"/>
                        </a:spcAft>
                      </a:pPr>
                      <a:r>
                        <a:rPr lang="nl-NL" sz="1600">
                          <a:effectLst/>
                        </a:rPr>
                        <a:t>75.700.000.000</a:t>
                      </a:r>
                      <a:endParaRPr lang="nl-NL" sz="1600">
                        <a:effectLst/>
                        <a:latin typeface="Times New Roman"/>
                        <a:ea typeface="Times New Roman"/>
                      </a:endParaRPr>
                    </a:p>
                  </a:txBody>
                  <a:tcPr marL="30859" marR="30859" marT="0" marB="0"/>
                </a:tc>
                <a:tc>
                  <a:txBody>
                    <a:bodyPr/>
                    <a:lstStyle/>
                    <a:p>
                      <a:pPr>
                        <a:spcAft>
                          <a:spcPts val="0"/>
                        </a:spcAft>
                      </a:pPr>
                      <a:r>
                        <a:rPr lang="nl-NL" sz="1600">
                          <a:effectLst/>
                        </a:rPr>
                        <a:t> </a:t>
                      </a:r>
                    </a:p>
                    <a:p>
                      <a:pPr>
                        <a:spcAft>
                          <a:spcPts val="0"/>
                        </a:spcAft>
                      </a:pPr>
                      <a:r>
                        <a:rPr lang="nl-NL" sz="1600">
                          <a:effectLst/>
                        </a:rPr>
                        <a:t>97.500.000.000</a:t>
                      </a:r>
                      <a:endParaRPr lang="nl-NL" sz="1600">
                        <a:effectLst/>
                        <a:latin typeface="Times New Roman"/>
                        <a:ea typeface="Times New Roman"/>
                      </a:endParaRPr>
                    </a:p>
                  </a:txBody>
                  <a:tcPr marL="30859" marR="30859" marT="0" marB="0"/>
                </a:tc>
                <a:tc>
                  <a:txBody>
                    <a:bodyPr/>
                    <a:lstStyle/>
                    <a:p>
                      <a:pPr>
                        <a:spcAft>
                          <a:spcPts val="0"/>
                        </a:spcAft>
                      </a:pPr>
                      <a:r>
                        <a:rPr lang="nl-NL" sz="1600" dirty="0">
                          <a:effectLst/>
                        </a:rPr>
                        <a:t> </a:t>
                      </a:r>
                      <a:r>
                        <a:rPr lang="nl-NL" sz="1600" dirty="0" smtClean="0">
                          <a:effectLst/>
                        </a:rPr>
                        <a:t>+</a:t>
                      </a:r>
                      <a:endParaRPr lang="nl-NL" sz="1600" dirty="0">
                        <a:effectLst/>
                      </a:endParaRPr>
                    </a:p>
                    <a:p>
                      <a:pPr>
                        <a:spcAft>
                          <a:spcPts val="0"/>
                        </a:spcAft>
                      </a:pPr>
                      <a:r>
                        <a:rPr lang="nl-NL" sz="1600" dirty="0" smtClean="0">
                          <a:effectLst/>
                        </a:rPr>
                        <a:t>21.800.000.000</a:t>
                      </a:r>
                      <a:endParaRPr lang="nl-NL" sz="1600" dirty="0">
                        <a:effectLst/>
                        <a:latin typeface="Times New Roman"/>
                        <a:ea typeface="Times New Roman"/>
                      </a:endParaRPr>
                    </a:p>
                  </a:txBody>
                  <a:tcPr marL="30859" marR="30859" marT="0" marB="0"/>
                </a:tc>
                <a:tc>
                  <a:txBody>
                    <a:bodyPr/>
                    <a:lstStyle/>
                    <a:p>
                      <a:pPr>
                        <a:spcAft>
                          <a:spcPts val="0"/>
                        </a:spcAft>
                      </a:pPr>
                      <a:r>
                        <a:rPr lang="nl-NL" sz="1600">
                          <a:effectLst/>
                        </a:rPr>
                        <a:t> </a:t>
                      </a:r>
                    </a:p>
                    <a:p>
                      <a:pPr>
                        <a:spcAft>
                          <a:spcPts val="0"/>
                        </a:spcAft>
                      </a:pPr>
                      <a:r>
                        <a:rPr lang="nl-NL" sz="1600">
                          <a:effectLst/>
                        </a:rPr>
                        <a:t>+  29</a:t>
                      </a:r>
                      <a:endParaRPr lang="nl-NL" sz="1600">
                        <a:effectLst/>
                        <a:latin typeface="Times New Roman"/>
                        <a:ea typeface="Times New Roman"/>
                      </a:endParaRPr>
                    </a:p>
                  </a:txBody>
                  <a:tcPr marL="30859" marR="30859" marT="0" marB="0"/>
                </a:tc>
              </a:tr>
              <a:tr h="731520">
                <a:tc>
                  <a:txBody>
                    <a:bodyPr/>
                    <a:lstStyle/>
                    <a:p>
                      <a:pPr>
                        <a:spcAft>
                          <a:spcPts val="0"/>
                        </a:spcAft>
                      </a:pPr>
                      <a:r>
                        <a:rPr lang="nl-NL" sz="1600" dirty="0">
                          <a:effectLst/>
                        </a:rPr>
                        <a:t>Kilometrage per personenauto </a:t>
                      </a:r>
                    </a:p>
                    <a:p>
                      <a:pPr>
                        <a:spcAft>
                          <a:spcPts val="0"/>
                        </a:spcAft>
                      </a:pPr>
                      <a:r>
                        <a:rPr lang="nl-NL" sz="1600" dirty="0">
                          <a:effectLst/>
                        </a:rPr>
                        <a:t>in km/jaar</a:t>
                      </a:r>
                      <a:endParaRPr lang="nl-NL" sz="1600" dirty="0">
                        <a:effectLst/>
                        <a:latin typeface="Times New Roman"/>
                        <a:ea typeface="Times New Roman"/>
                      </a:endParaRPr>
                    </a:p>
                  </a:txBody>
                  <a:tcPr marL="30859" marR="30859" marT="0" marB="0"/>
                </a:tc>
                <a:tc>
                  <a:txBody>
                    <a:bodyPr/>
                    <a:lstStyle/>
                    <a:p>
                      <a:pPr>
                        <a:spcAft>
                          <a:spcPts val="0"/>
                        </a:spcAft>
                      </a:pPr>
                      <a:r>
                        <a:rPr lang="nl-NL" sz="1600">
                          <a:effectLst/>
                        </a:rPr>
                        <a:t> </a:t>
                      </a:r>
                    </a:p>
                    <a:p>
                      <a:pPr>
                        <a:spcAft>
                          <a:spcPts val="0"/>
                        </a:spcAft>
                      </a:pPr>
                      <a:r>
                        <a:rPr lang="nl-NL" sz="1600">
                          <a:effectLst/>
                        </a:rPr>
                        <a:t>30.000</a:t>
                      </a:r>
                      <a:endParaRPr lang="nl-NL" sz="1600">
                        <a:effectLst/>
                        <a:latin typeface="Times New Roman"/>
                        <a:ea typeface="Times New Roman"/>
                      </a:endParaRPr>
                    </a:p>
                  </a:txBody>
                  <a:tcPr marL="30859" marR="30859" marT="0" marB="0"/>
                </a:tc>
                <a:tc>
                  <a:txBody>
                    <a:bodyPr/>
                    <a:lstStyle/>
                    <a:p>
                      <a:pPr>
                        <a:spcAft>
                          <a:spcPts val="0"/>
                        </a:spcAft>
                      </a:pPr>
                      <a:r>
                        <a:rPr lang="nl-NL" sz="1600">
                          <a:effectLst/>
                        </a:rPr>
                        <a:t> </a:t>
                      </a:r>
                    </a:p>
                    <a:p>
                      <a:pPr>
                        <a:spcAft>
                          <a:spcPts val="0"/>
                        </a:spcAft>
                      </a:pPr>
                      <a:r>
                        <a:rPr lang="nl-NL" sz="1600">
                          <a:effectLst/>
                        </a:rPr>
                        <a:t>13.798</a:t>
                      </a:r>
                      <a:r>
                        <a:rPr lang="nl-NL" sz="1600" baseline="30000">
                          <a:effectLst/>
                        </a:rPr>
                        <a:t>2</a:t>
                      </a:r>
                      <a:endParaRPr lang="nl-NL" sz="1600">
                        <a:effectLst/>
                        <a:latin typeface="Times New Roman"/>
                        <a:ea typeface="Times New Roman"/>
                      </a:endParaRPr>
                    </a:p>
                  </a:txBody>
                  <a:tcPr marL="30859" marR="30859" marT="0" marB="0"/>
                </a:tc>
                <a:tc>
                  <a:txBody>
                    <a:bodyPr/>
                    <a:lstStyle/>
                    <a:p>
                      <a:pPr>
                        <a:spcAft>
                          <a:spcPts val="0"/>
                        </a:spcAft>
                      </a:pPr>
                      <a:r>
                        <a:rPr lang="nl-NL" sz="1600">
                          <a:effectLst/>
                        </a:rPr>
                        <a:t> </a:t>
                      </a:r>
                    </a:p>
                    <a:p>
                      <a:pPr>
                        <a:spcAft>
                          <a:spcPts val="0"/>
                        </a:spcAft>
                      </a:pPr>
                      <a:r>
                        <a:rPr lang="nl-NL" sz="1600">
                          <a:effectLst/>
                        </a:rPr>
                        <a:t>- 16.300 </a:t>
                      </a:r>
                      <a:endParaRPr lang="nl-NL" sz="1600">
                        <a:effectLst/>
                        <a:latin typeface="Times New Roman"/>
                        <a:ea typeface="Times New Roman"/>
                      </a:endParaRPr>
                    </a:p>
                  </a:txBody>
                  <a:tcPr marL="30859" marR="30859" marT="0" marB="0"/>
                </a:tc>
                <a:tc>
                  <a:txBody>
                    <a:bodyPr/>
                    <a:lstStyle/>
                    <a:p>
                      <a:pPr>
                        <a:spcAft>
                          <a:spcPts val="0"/>
                        </a:spcAft>
                      </a:pPr>
                      <a:r>
                        <a:rPr lang="nl-NL" sz="1600" dirty="0">
                          <a:effectLst/>
                        </a:rPr>
                        <a:t> </a:t>
                      </a:r>
                    </a:p>
                    <a:p>
                      <a:pPr algn="ctr">
                        <a:spcAft>
                          <a:spcPts val="0"/>
                        </a:spcAft>
                      </a:pPr>
                      <a:r>
                        <a:rPr lang="nl-NL" sz="1600" dirty="0">
                          <a:effectLst/>
                        </a:rPr>
                        <a:t>-  54</a:t>
                      </a:r>
                      <a:endParaRPr lang="nl-NL" sz="1600" dirty="0">
                        <a:effectLst/>
                        <a:latin typeface="Times New Roman"/>
                        <a:ea typeface="Times New Roman"/>
                      </a:endParaRPr>
                    </a:p>
                  </a:txBody>
                  <a:tcPr marL="30859" marR="30859" marT="0" marB="0"/>
                </a:tc>
              </a:tr>
              <a:tr h="553184">
                <a:tc>
                  <a:txBody>
                    <a:bodyPr/>
                    <a:lstStyle/>
                    <a:p>
                      <a:pPr>
                        <a:spcAft>
                          <a:spcPts val="0"/>
                        </a:spcAft>
                      </a:pPr>
                      <a:r>
                        <a:rPr lang="nl-NL" sz="1600" dirty="0">
                          <a:effectLst/>
                        </a:rPr>
                        <a:t>Kilometrage in km/jaar per km weglengte</a:t>
                      </a:r>
                      <a:endParaRPr lang="nl-NL" sz="1600" dirty="0">
                        <a:effectLst/>
                        <a:latin typeface="Times New Roman"/>
                        <a:ea typeface="Times New Roman"/>
                      </a:endParaRPr>
                    </a:p>
                  </a:txBody>
                  <a:tcPr marL="30859" marR="30859" marT="0" marB="0"/>
                </a:tc>
                <a:tc>
                  <a:txBody>
                    <a:bodyPr/>
                    <a:lstStyle/>
                    <a:p>
                      <a:pPr>
                        <a:spcAft>
                          <a:spcPts val="0"/>
                        </a:spcAft>
                      </a:pPr>
                      <a:r>
                        <a:rPr lang="nl-NL" sz="1600" dirty="0">
                          <a:effectLst/>
                        </a:rPr>
                        <a:t> </a:t>
                      </a:r>
                    </a:p>
                    <a:p>
                      <a:pPr>
                        <a:spcAft>
                          <a:spcPts val="0"/>
                        </a:spcAft>
                      </a:pPr>
                      <a:r>
                        <a:rPr lang="nl-NL" sz="1600" dirty="0">
                          <a:effectLst/>
                        </a:rPr>
                        <a:t>983.000</a:t>
                      </a:r>
                      <a:endParaRPr lang="nl-NL" sz="1600" dirty="0">
                        <a:effectLst/>
                        <a:latin typeface="Times New Roman"/>
                        <a:ea typeface="Times New Roman"/>
                      </a:endParaRPr>
                    </a:p>
                  </a:txBody>
                  <a:tcPr marL="30859" marR="30859" marT="0" marB="0"/>
                </a:tc>
                <a:tc>
                  <a:txBody>
                    <a:bodyPr/>
                    <a:lstStyle/>
                    <a:p>
                      <a:pPr>
                        <a:spcAft>
                          <a:spcPts val="0"/>
                        </a:spcAft>
                      </a:pPr>
                      <a:r>
                        <a:rPr lang="nl-NL" sz="1600" dirty="0">
                          <a:effectLst/>
                        </a:rPr>
                        <a:t> </a:t>
                      </a:r>
                    </a:p>
                    <a:p>
                      <a:pPr>
                        <a:spcAft>
                          <a:spcPts val="0"/>
                        </a:spcAft>
                      </a:pPr>
                      <a:r>
                        <a:rPr lang="nl-NL" sz="1600" dirty="0">
                          <a:effectLst/>
                        </a:rPr>
                        <a:t>716.000</a:t>
                      </a:r>
                      <a:endParaRPr lang="nl-NL" sz="1600" dirty="0">
                        <a:effectLst/>
                        <a:latin typeface="Times New Roman"/>
                        <a:ea typeface="Times New Roman"/>
                      </a:endParaRPr>
                    </a:p>
                  </a:txBody>
                  <a:tcPr marL="30859" marR="30859" marT="0" marB="0"/>
                </a:tc>
                <a:tc>
                  <a:txBody>
                    <a:bodyPr/>
                    <a:lstStyle/>
                    <a:p>
                      <a:pPr>
                        <a:spcAft>
                          <a:spcPts val="0"/>
                        </a:spcAft>
                      </a:pPr>
                      <a:r>
                        <a:rPr lang="nl-NL" sz="1600" dirty="0">
                          <a:effectLst/>
                        </a:rPr>
                        <a:t> </a:t>
                      </a:r>
                    </a:p>
                    <a:p>
                      <a:pPr>
                        <a:spcAft>
                          <a:spcPts val="0"/>
                        </a:spcAft>
                      </a:pPr>
                      <a:r>
                        <a:rPr lang="nl-NL" sz="1600" dirty="0">
                          <a:effectLst/>
                        </a:rPr>
                        <a:t>- 267.000 </a:t>
                      </a:r>
                      <a:endParaRPr lang="nl-NL" sz="1600" dirty="0">
                        <a:effectLst/>
                        <a:latin typeface="Times New Roman"/>
                        <a:ea typeface="Times New Roman"/>
                      </a:endParaRPr>
                    </a:p>
                  </a:txBody>
                  <a:tcPr marL="30859" marR="30859" marT="0" marB="0"/>
                </a:tc>
                <a:tc>
                  <a:txBody>
                    <a:bodyPr/>
                    <a:lstStyle/>
                    <a:p>
                      <a:pPr>
                        <a:spcAft>
                          <a:spcPts val="0"/>
                        </a:spcAft>
                      </a:pPr>
                      <a:r>
                        <a:rPr lang="nl-NL" sz="1600" dirty="0">
                          <a:effectLst/>
                        </a:rPr>
                        <a:t> </a:t>
                      </a:r>
                    </a:p>
                    <a:p>
                      <a:pPr lvl="0" algn="ctr">
                        <a:spcAft>
                          <a:spcPts val="0"/>
                        </a:spcAft>
                      </a:pPr>
                      <a:r>
                        <a:rPr lang="nl-NL" sz="1600" dirty="0">
                          <a:effectLst/>
                        </a:rPr>
                        <a:t>-  27</a:t>
                      </a:r>
                      <a:endParaRPr lang="nl-NL" sz="1600" dirty="0">
                        <a:effectLst/>
                        <a:latin typeface="Times New Roman"/>
                        <a:ea typeface="Times New Roman"/>
                      </a:endParaRPr>
                    </a:p>
                  </a:txBody>
                  <a:tcPr marL="30859" marR="30859" marT="0" marB="0"/>
                </a:tc>
              </a:tr>
            </a:tbl>
          </a:graphicData>
        </a:graphic>
      </p:graphicFrame>
      <p:sp>
        <p:nvSpPr>
          <p:cNvPr id="4" name="Rectangle 3"/>
          <p:cNvSpPr/>
          <p:nvPr/>
        </p:nvSpPr>
        <p:spPr>
          <a:xfrm>
            <a:off x="1547664" y="116632"/>
            <a:ext cx="6192688" cy="646331"/>
          </a:xfrm>
          <a:prstGeom prst="rect">
            <a:avLst/>
          </a:prstGeom>
        </p:spPr>
        <p:txBody>
          <a:bodyPr wrap="square">
            <a:spAutoFit/>
          </a:bodyPr>
          <a:lstStyle/>
          <a:p>
            <a:pPr>
              <a:defRPr/>
            </a:pPr>
            <a:endParaRPr lang="nl-NL" dirty="0" smtClean="0"/>
          </a:p>
          <a:p>
            <a:pPr>
              <a:defRPr/>
            </a:pPr>
            <a:r>
              <a:rPr lang="nl-NL" dirty="0" smtClean="0"/>
              <a:t>100125</a:t>
            </a:r>
            <a:r>
              <a:rPr lang="nl-NL" dirty="0"/>
              <a:t>, kerncijfers essentie van </a:t>
            </a:r>
            <a:r>
              <a:rPr lang="nl-NL" dirty="0" smtClean="0"/>
              <a:t>fileprobleem in Nederland</a:t>
            </a:r>
            <a:endParaRPr lang="nl-NL" dirty="0"/>
          </a:p>
        </p:txBody>
      </p:sp>
    </p:spTree>
    <p:extLst>
      <p:ext uri="{BB962C8B-B14F-4D97-AF65-F5344CB8AC3E}">
        <p14:creationId xmlns:p14="http://schemas.microsoft.com/office/powerpoint/2010/main" val="32043110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87624" y="836712"/>
            <a:ext cx="6840760" cy="5816977"/>
          </a:xfrm>
          <a:prstGeom prst="rect">
            <a:avLst/>
          </a:prstGeom>
        </p:spPr>
        <p:txBody>
          <a:bodyPr wrap="square">
            <a:spAutoFit/>
          </a:bodyPr>
          <a:lstStyle/>
          <a:p>
            <a:pPr algn="r"/>
            <a:r>
              <a:rPr lang="en-US" sz="2000" dirty="0" err="1" smtClean="0"/>
              <a:t>Voetnoten</a:t>
            </a:r>
            <a:r>
              <a:rPr lang="en-US" sz="2000" dirty="0" smtClean="0"/>
              <a:t> </a:t>
            </a:r>
            <a:r>
              <a:rPr lang="en-US" sz="2000" dirty="0" err="1" smtClean="0"/>
              <a:t>bij</a:t>
            </a:r>
            <a:r>
              <a:rPr lang="en-US" sz="2000" dirty="0" smtClean="0"/>
              <a:t> </a:t>
            </a:r>
            <a:r>
              <a:rPr lang="nl-NL" sz="2000" dirty="0" smtClean="0"/>
              <a:t>100125, kerncijfers essentie van fileprobleem</a:t>
            </a:r>
          </a:p>
          <a:p>
            <a:pPr lvl="0"/>
            <a:r>
              <a:rPr lang="en-US" sz="3200" dirty="0" smtClean="0"/>
              <a:t>1) </a:t>
            </a:r>
            <a:r>
              <a:rPr lang="en-US" sz="3200" dirty="0" err="1" smtClean="0"/>
              <a:t>Weglengte</a:t>
            </a:r>
            <a:r>
              <a:rPr lang="en-US" sz="3200" dirty="0" smtClean="0"/>
              <a:t>:</a:t>
            </a:r>
            <a:endParaRPr lang="nl-NL" sz="3200" dirty="0" smtClean="0"/>
          </a:p>
          <a:p>
            <a:pPr lvl="0"/>
            <a:r>
              <a:rPr lang="nl-NL" sz="3200" dirty="0" smtClean="0"/>
              <a:t>Waarvan </a:t>
            </a:r>
            <a:r>
              <a:rPr lang="nl-NL" sz="3200" dirty="0"/>
              <a:t>met gescheiden rijbanen </a:t>
            </a:r>
            <a:r>
              <a:rPr lang="nl-NL" sz="3200" dirty="0" smtClean="0"/>
              <a:t>    3.047 </a:t>
            </a:r>
            <a:r>
              <a:rPr lang="nl-NL" sz="3200" dirty="0"/>
              <a:t>km </a:t>
            </a:r>
          </a:p>
          <a:p>
            <a:endParaRPr lang="nl-NL" sz="3200" dirty="0" smtClean="0"/>
          </a:p>
          <a:p>
            <a:r>
              <a:rPr lang="nl-NL" sz="3200" dirty="0" smtClean="0"/>
              <a:t>2) Gemiddelde </a:t>
            </a:r>
            <a:r>
              <a:rPr lang="nl-NL" sz="3200" dirty="0"/>
              <a:t>jaarkilometrage van alle personenauto’s, alle leeftijden en alle brandstoffen: 13.798. </a:t>
            </a:r>
            <a:endParaRPr lang="nl-NL" sz="3200" dirty="0" smtClean="0"/>
          </a:p>
          <a:p>
            <a:r>
              <a:rPr lang="nl-NL" sz="3200" dirty="0" smtClean="0"/>
              <a:t>Alleen </a:t>
            </a:r>
            <a:r>
              <a:rPr lang="nl-NL" sz="3200" dirty="0"/>
              <a:t>particuliere auto’s 12.144, </a:t>
            </a:r>
            <a:endParaRPr lang="nl-NL" sz="3200" dirty="0" smtClean="0"/>
          </a:p>
          <a:p>
            <a:r>
              <a:rPr lang="nl-NL" sz="3200" dirty="0" smtClean="0"/>
              <a:t>alleen </a:t>
            </a:r>
            <a:r>
              <a:rPr lang="nl-NL" sz="3200" dirty="0"/>
              <a:t>particulier en alleen benzine: 10.460. </a:t>
            </a:r>
            <a:endParaRPr lang="nl-NL" sz="3200" dirty="0" smtClean="0"/>
          </a:p>
          <a:p>
            <a:r>
              <a:rPr lang="nl-NL" sz="3200" dirty="0" smtClean="0"/>
              <a:t>Bedrijfsauto’s</a:t>
            </a:r>
            <a:r>
              <a:rPr lang="nl-NL" sz="3200" dirty="0"/>
              <a:t>: 24.855.</a:t>
            </a:r>
            <a:r>
              <a:rPr lang="nl-NL" dirty="0"/>
              <a:t> </a:t>
            </a:r>
            <a:r>
              <a:rPr lang="nl-NL" dirty="0" smtClean="0"/>
              <a:t> </a:t>
            </a:r>
            <a:endParaRPr lang="nl-NL" dirty="0"/>
          </a:p>
        </p:txBody>
      </p:sp>
    </p:spTree>
    <p:extLst>
      <p:ext uri="{BB962C8B-B14F-4D97-AF65-F5344CB8AC3E}">
        <p14:creationId xmlns:p14="http://schemas.microsoft.com/office/powerpoint/2010/main" val="30184347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Financiering</a:t>
            </a:r>
            <a:endParaRPr lang="nl-NL" dirty="0"/>
          </a:p>
        </p:txBody>
      </p:sp>
      <p:sp>
        <p:nvSpPr>
          <p:cNvPr id="3" name="Subtitle 2"/>
          <p:cNvSpPr>
            <a:spLocks noGrp="1"/>
          </p:cNvSpPr>
          <p:nvPr>
            <p:ph type="subTitle" idx="1"/>
          </p:nvPr>
        </p:nvSpPr>
        <p:spPr/>
        <p:txBody>
          <a:bodyPr>
            <a:normAutofit fontScale="92500" lnSpcReduction="20000"/>
          </a:bodyPr>
          <a:lstStyle/>
          <a:p>
            <a:r>
              <a:rPr lang="en-US" dirty="0" err="1" smtClean="0">
                <a:solidFill>
                  <a:schemeClr val="tx1"/>
                </a:solidFill>
              </a:rPr>
              <a:t>Lokaal</a:t>
            </a:r>
            <a:r>
              <a:rPr lang="en-US" dirty="0" smtClean="0">
                <a:solidFill>
                  <a:schemeClr val="tx1"/>
                </a:solidFill>
              </a:rPr>
              <a:t> (</a:t>
            </a:r>
            <a:r>
              <a:rPr lang="en-US" dirty="0" err="1" smtClean="0">
                <a:solidFill>
                  <a:schemeClr val="tx1"/>
                </a:solidFill>
              </a:rPr>
              <a:t>bv</a:t>
            </a:r>
            <a:r>
              <a:rPr lang="en-US" dirty="0" smtClean="0">
                <a:solidFill>
                  <a:schemeClr val="tx1"/>
                </a:solidFill>
              </a:rPr>
              <a:t> </a:t>
            </a:r>
            <a:r>
              <a:rPr lang="en-US" dirty="0" smtClean="0">
                <a:solidFill>
                  <a:schemeClr val="tx1"/>
                </a:solidFill>
              </a:rPr>
              <a:t>Rotterdam, Lelystad</a:t>
            </a:r>
            <a:r>
              <a:rPr lang="en-US" dirty="0" smtClean="0">
                <a:solidFill>
                  <a:schemeClr val="tx1"/>
                </a:solidFill>
              </a:rPr>
              <a:t>)</a:t>
            </a:r>
          </a:p>
          <a:p>
            <a:r>
              <a:rPr lang="en-US" dirty="0" err="1" smtClean="0">
                <a:solidFill>
                  <a:schemeClr val="tx1"/>
                </a:solidFill>
              </a:rPr>
              <a:t>Provinciaal</a:t>
            </a:r>
            <a:endParaRPr lang="en-US" dirty="0" smtClean="0">
              <a:solidFill>
                <a:schemeClr val="tx1"/>
              </a:solidFill>
            </a:endParaRPr>
          </a:p>
          <a:p>
            <a:r>
              <a:rPr lang="en-US" dirty="0" err="1" smtClean="0">
                <a:solidFill>
                  <a:schemeClr val="tx1"/>
                </a:solidFill>
              </a:rPr>
              <a:t>Nationaal</a:t>
            </a:r>
            <a:r>
              <a:rPr lang="en-US" dirty="0" smtClean="0">
                <a:solidFill>
                  <a:schemeClr val="tx1"/>
                </a:solidFill>
              </a:rPr>
              <a:t> (</a:t>
            </a:r>
            <a:r>
              <a:rPr lang="en-US" dirty="0" err="1" smtClean="0">
                <a:solidFill>
                  <a:schemeClr val="tx1"/>
                </a:solidFill>
              </a:rPr>
              <a:t>bv</a:t>
            </a:r>
            <a:r>
              <a:rPr lang="en-US" dirty="0" smtClean="0">
                <a:solidFill>
                  <a:schemeClr val="tx1"/>
                </a:solidFill>
              </a:rPr>
              <a:t> </a:t>
            </a:r>
            <a:r>
              <a:rPr lang="en-US" dirty="0" smtClean="0">
                <a:solidFill>
                  <a:schemeClr val="tx1"/>
                </a:solidFill>
              </a:rPr>
              <a:t>OV-</a:t>
            </a:r>
            <a:r>
              <a:rPr lang="en-US" dirty="0" err="1" smtClean="0">
                <a:solidFill>
                  <a:schemeClr val="tx1"/>
                </a:solidFill>
              </a:rPr>
              <a:t>Studentenkaart</a:t>
            </a:r>
            <a:r>
              <a:rPr lang="en-US" dirty="0" smtClean="0">
                <a:solidFill>
                  <a:schemeClr val="tx1"/>
                </a:solidFill>
              </a:rPr>
              <a:t>)</a:t>
            </a:r>
            <a:br>
              <a:rPr lang="en-US" dirty="0" smtClean="0">
                <a:solidFill>
                  <a:schemeClr val="tx1"/>
                </a:solidFill>
              </a:rPr>
            </a:br>
            <a:r>
              <a:rPr lang="en-US" dirty="0" err="1" smtClean="0">
                <a:solidFill>
                  <a:schemeClr val="tx1"/>
                </a:solidFill>
              </a:rPr>
              <a:t>Derdebetaler</a:t>
            </a:r>
            <a:r>
              <a:rPr lang="en-US" dirty="0" smtClean="0">
                <a:solidFill>
                  <a:schemeClr val="tx1"/>
                </a:solidFill>
              </a:rPr>
              <a:t> (</a:t>
            </a:r>
            <a:r>
              <a:rPr lang="en-US" dirty="0" err="1" smtClean="0">
                <a:solidFill>
                  <a:schemeClr val="tx1"/>
                </a:solidFill>
              </a:rPr>
              <a:t>Belgisch</a:t>
            </a:r>
            <a:r>
              <a:rPr lang="en-US" dirty="0" smtClean="0">
                <a:solidFill>
                  <a:schemeClr val="tx1"/>
                </a:solidFill>
              </a:rPr>
              <a:t> </a:t>
            </a:r>
            <a:r>
              <a:rPr lang="en-US" dirty="0" err="1" smtClean="0">
                <a:solidFill>
                  <a:schemeClr val="tx1"/>
                </a:solidFill>
              </a:rPr>
              <a:t>systeem</a:t>
            </a:r>
            <a:r>
              <a:rPr lang="en-US" dirty="0" smtClean="0">
                <a:solidFill>
                  <a:schemeClr val="tx1"/>
                </a:solidFill>
              </a:rPr>
              <a:t>)</a:t>
            </a:r>
          </a:p>
          <a:p>
            <a:endParaRPr lang="nl-NL" dirty="0">
              <a:solidFill>
                <a:schemeClr val="tx1"/>
              </a:solidFill>
            </a:endParaRPr>
          </a:p>
        </p:txBody>
      </p:sp>
    </p:spTree>
    <p:extLst>
      <p:ext uri="{BB962C8B-B14F-4D97-AF65-F5344CB8AC3E}">
        <p14:creationId xmlns:p14="http://schemas.microsoft.com/office/powerpoint/2010/main" val="29790580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Waarom</a:t>
            </a:r>
            <a:r>
              <a:rPr lang="en-US" dirty="0" smtClean="0"/>
              <a:t>?</a:t>
            </a:r>
            <a:endParaRPr lang="nl-NL" dirty="0"/>
          </a:p>
        </p:txBody>
      </p:sp>
      <p:sp>
        <p:nvSpPr>
          <p:cNvPr id="3" name="Content Placeholder 2"/>
          <p:cNvSpPr>
            <a:spLocks noGrp="1"/>
          </p:cNvSpPr>
          <p:nvPr>
            <p:ph idx="1"/>
          </p:nvPr>
        </p:nvSpPr>
        <p:spPr/>
        <p:txBody>
          <a:bodyPr>
            <a:normAutofit fontScale="92500" lnSpcReduction="10000"/>
          </a:bodyPr>
          <a:lstStyle/>
          <a:p>
            <a:pPr>
              <a:buFontTx/>
              <a:buChar char="-"/>
            </a:pPr>
            <a:r>
              <a:rPr lang="en-US" dirty="0" err="1" smtClean="0"/>
              <a:t>opvullen</a:t>
            </a:r>
            <a:r>
              <a:rPr lang="en-US" dirty="0" smtClean="0"/>
              <a:t> </a:t>
            </a:r>
            <a:r>
              <a:rPr lang="en-US" dirty="0" err="1"/>
              <a:t>lege</a:t>
            </a:r>
            <a:r>
              <a:rPr lang="en-US" dirty="0"/>
              <a:t> </a:t>
            </a:r>
            <a:r>
              <a:rPr lang="en-US" dirty="0" err="1" smtClean="0"/>
              <a:t>stoelen</a:t>
            </a:r>
            <a:endParaRPr lang="en-US" dirty="0"/>
          </a:p>
          <a:p>
            <a:pPr>
              <a:buFontTx/>
              <a:buChar char="-"/>
            </a:pPr>
            <a:r>
              <a:rPr lang="en-US" dirty="0" err="1" smtClean="0"/>
              <a:t>Bestrijden</a:t>
            </a:r>
            <a:r>
              <a:rPr lang="en-US" dirty="0" smtClean="0"/>
              <a:t> </a:t>
            </a:r>
            <a:r>
              <a:rPr lang="en-US" dirty="0"/>
              <a:t>van </a:t>
            </a:r>
            <a:r>
              <a:rPr lang="en-US" dirty="0" err="1" smtClean="0"/>
              <a:t>armoede</a:t>
            </a:r>
            <a:r>
              <a:rPr lang="en-US" dirty="0" smtClean="0"/>
              <a:t> </a:t>
            </a:r>
          </a:p>
          <a:p>
            <a:pPr>
              <a:buFontTx/>
              <a:buChar char="-"/>
            </a:pPr>
            <a:r>
              <a:rPr lang="en-US" dirty="0" err="1" smtClean="0"/>
              <a:t>Solidariteit</a:t>
            </a:r>
            <a:r>
              <a:rPr lang="en-US" dirty="0" smtClean="0"/>
              <a:t> </a:t>
            </a:r>
          </a:p>
          <a:p>
            <a:pPr>
              <a:buFontTx/>
              <a:buChar char="-"/>
            </a:pPr>
            <a:r>
              <a:rPr lang="en-US" dirty="0" err="1" smtClean="0"/>
              <a:t>Verminderen</a:t>
            </a:r>
            <a:r>
              <a:rPr lang="en-US" dirty="0" smtClean="0"/>
              <a:t> </a:t>
            </a:r>
            <a:r>
              <a:rPr lang="en-US" dirty="0" err="1"/>
              <a:t>verkeersdruk</a:t>
            </a:r>
            <a:r>
              <a:rPr lang="en-US" dirty="0"/>
              <a:t> </a:t>
            </a:r>
            <a:r>
              <a:rPr lang="en-US" dirty="0" smtClean="0"/>
              <a:t>auto’s (</a:t>
            </a:r>
            <a:r>
              <a:rPr lang="en-US" dirty="0" err="1" smtClean="0"/>
              <a:t>Iedere</a:t>
            </a:r>
            <a:r>
              <a:rPr lang="en-US" dirty="0" smtClean="0"/>
              <a:t> auto die </a:t>
            </a:r>
            <a:r>
              <a:rPr lang="en-US" dirty="0" err="1" smtClean="0"/>
              <a:t>blijft</a:t>
            </a:r>
            <a:r>
              <a:rPr lang="en-US" dirty="0" smtClean="0"/>
              <a:t> </a:t>
            </a:r>
            <a:r>
              <a:rPr lang="en-US" dirty="0" err="1" smtClean="0"/>
              <a:t>staan</a:t>
            </a:r>
            <a:r>
              <a:rPr lang="en-US" dirty="0" smtClean="0"/>
              <a:t> </a:t>
            </a:r>
            <a:r>
              <a:rPr lang="en-US" dirty="0" err="1" smtClean="0"/>
              <a:t>geeft</a:t>
            </a:r>
            <a:r>
              <a:rPr lang="en-US" dirty="0" smtClean="0"/>
              <a:t> </a:t>
            </a:r>
            <a:r>
              <a:rPr lang="en-US" dirty="0" err="1" smtClean="0"/>
              <a:t>aan</a:t>
            </a:r>
            <a:r>
              <a:rPr lang="en-US" dirty="0" smtClean="0"/>
              <a:t> </a:t>
            </a:r>
            <a:r>
              <a:rPr lang="en-US" dirty="0" err="1" smtClean="0"/>
              <a:t>andere</a:t>
            </a:r>
            <a:r>
              <a:rPr lang="en-US" dirty="0" smtClean="0"/>
              <a:t> auto’s </a:t>
            </a:r>
            <a:r>
              <a:rPr lang="en-US" dirty="0" err="1" smtClean="0"/>
              <a:t>meer</a:t>
            </a:r>
            <a:r>
              <a:rPr lang="en-US" dirty="0" smtClean="0"/>
              <a:t> </a:t>
            </a:r>
            <a:r>
              <a:rPr lang="en-US" dirty="0" err="1" smtClean="0"/>
              <a:t>ruimte</a:t>
            </a:r>
            <a:r>
              <a:rPr lang="en-US" dirty="0" smtClean="0"/>
              <a:t>)</a:t>
            </a:r>
          </a:p>
          <a:p>
            <a:pPr>
              <a:buFontTx/>
              <a:buChar char="-"/>
            </a:pPr>
            <a:r>
              <a:rPr lang="en-US" dirty="0" err="1" smtClean="0"/>
              <a:t>Verminderen</a:t>
            </a:r>
            <a:r>
              <a:rPr lang="en-US" dirty="0" smtClean="0"/>
              <a:t> </a:t>
            </a:r>
            <a:r>
              <a:rPr lang="en-US" dirty="0" err="1" smtClean="0"/>
              <a:t>parkeerdruk</a:t>
            </a:r>
            <a:r>
              <a:rPr lang="en-US" dirty="0" smtClean="0"/>
              <a:t>  </a:t>
            </a:r>
          </a:p>
          <a:p>
            <a:pPr>
              <a:buFontTx/>
              <a:buChar char="-"/>
            </a:pPr>
            <a:r>
              <a:rPr lang="en-US" dirty="0" err="1" smtClean="0"/>
              <a:t>Verminderen</a:t>
            </a:r>
            <a:r>
              <a:rPr lang="en-US" dirty="0" smtClean="0"/>
              <a:t> </a:t>
            </a:r>
            <a:r>
              <a:rPr lang="en-US" dirty="0" err="1" smtClean="0"/>
              <a:t>verkeersongelukken</a:t>
            </a:r>
            <a:r>
              <a:rPr lang="en-US" dirty="0" smtClean="0"/>
              <a:t> </a:t>
            </a:r>
          </a:p>
          <a:p>
            <a:pPr>
              <a:buFontTx/>
              <a:buChar char="-"/>
            </a:pPr>
            <a:r>
              <a:rPr lang="en-US" dirty="0" err="1" smtClean="0"/>
              <a:t>Verminderen</a:t>
            </a:r>
            <a:r>
              <a:rPr lang="en-US" dirty="0" smtClean="0"/>
              <a:t> </a:t>
            </a:r>
            <a:r>
              <a:rPr lang="en-US" dirty="0" err="1" smtClean="0"/>
              <a:t>milieuvervuiling</a:t>
            </a:r>
            <a:r>
              <a:rPr lang="en-US" dirty="0" smtClean="0"/>
              <a:t> </a:t>
            </a:r>
          </a:p>
          <a:p>
            <a:pPr>
              <a:buFontTx/>
              <a:buChar char="-"/>
            </a:pPr>
            <a:r>
              <a:rPr lang="en-US" dirty="0" smtClean="0"/>
              <a:t>In stand </a:t>
            </a:r>
            <a:r>
              <a:rPr lang="en-US" dirty="0" err="1" smtClean="0"/>
              <a:t>houden</a:t>
            </a:r>
            <a:r>
              <a:rPr lang="en-US" dirty="0" smtClean="0"/>
              <a:t> </a:t>
            </a:r>
            <a:r>
              <a:rPr lang="en-US" dirty="0" err="1" smtClean="0"/>
              <a:t>vervoersreservesysteem</a:t>
            </a:r>
            <a:endParaRPr lang="en-US" dirty="0" smtClean="0"/>
          </a:p>
          <a:p>
            <a:pPr>
              <a:buFontTx/>
              <a:buChar char="-"/>
            </a:pPr>
            <a:endParaRPr lang="nl-NL" dirty="0"/>
          </a:p>
        </p:txBody>
      </p:sp>
    </p:spTree>
    <p:extLst>
      <p:ext uri="{BB962C8B-B14F-4D97-AF65-F5344CB8AC3E}">
        <p14:creationId xmlns:p14="http://schemas.microsoft.com/office/powerpoint/2010/main" val="2197346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Waarom</a:t>
            </a:r>
            <a:r>
              <a:rPr lang="en-US" dirty="0" smtClean="0"/>
              <a:t>?</a:t>
            </a:r>
            <a:endParaRPr lang="nl-NL" dirty="0"/>
          </a:p>
        </p:txBody>
      </p:sp>
      <p:sp>
        <p:nvSpPr>
          <p:cNvPr id="3" name="Content Placeholder 2"/>
          <p:cNvSpPr>
            <a:spLocks noGrp="1"/>
          </p:cNvSpPr>
          <p:nvPr>
            <p:ph idx="1"/>
          </p:nvPr>
        </p:nvSpPr>
        <p:spPr/>
        <p:txBody>
          <a:bodyPr>
            <a:normAutofit fontScale="92500" lnSpcReduction="20000"/>
          </a:bodyPr>
          <a:lstStyle/>
          <a:p>
            <a:endParaRPr lang="en-US" dirty="0" smtClean="0"/>
          </a:p>
          <a:p>
            <a:r>
              <a:rPr lang="en-US" dirty="0" err="1" smtClean="0"/>
              <a:t>Allerlei</a:t>
            </a:r>
            <a:r>
              <a:rPr lang="en-US" dirty="0" smtClean="0"/>
              <a:t> </a:t>
            </a:r>
            <a:r>
              <a:rPr lang="en-US" dirty="0" err="1" smtClean="0"/>
              <a:t>doeleinden</a:t>
            </a:r>
            <a:r>
              <a:rPr lang="en-US" dirty="0" smtClean="0"/>
              <a:t> </a:t>
            </a:r>
            <a:r>
              <a:rPr lang="en-US" dirty="0" err="1" smtClean="0"/>
              <a:t>zijn</a:t>
            </a:r>
            <a:r>
              <a:rPr lang="en-US" dirty="0" smtClean="0"/>
              <a:t> </a:t>
            </a:r>
            <a:r>
              <a:rPr lang="en-US" dirty="0" err="1" smtClean="0"/>
              <a:t>denkbaar</a:t>
            </a:r>
            <a:r>
              <a:rPr lang="en-US" dirty="0" smtClean="0"/>
              <a:t> en </a:t>
            </a:r>
            <a:r>
              <a:rPr lang="en-US" dirty="0" err="1" smtClean="0"/>
              <a:t>mogelijk</a:t>
            </a:r>
            <a:r>
              <a:rPr lang="en-US" dirty="0" smtClean="0"/>
              <a:t>:</a:t>
            </a:r>
          </a:p>
          <a:p>
            <a:pPr marL="0" indent="0">
              <a:buNone/>
            </a:pPr>
            <a:r>
              <a:rPr lang="en-US" dirty="0" smtClean="0"/>
              <a:t>-   </a:t>
            </a:r>
            <a:r>
              <a:rPr lang="en-US" sz="3000" dirty="0" err="1" smtClean="0"/>
              <a:t>Senioren</a:t>
            </a:r>
            <a:r>
              <a:rPr lang="en-US" sz="3000" dirty="0" smtClean="0"/>
              <a:t>, </a:t>
            </a:r>
            <a:r>
              <a:rPr lang="en-US" sz="3000" dirty="0" err="1" smtClean="0"/>
              <a:t>gehandicapten</a:t>
            </a:r>
            <a:r>
              <a:rPr lang="en-US" sz="3000" dirty="0" smtClean="0"/>
              <a:t>, </a:t>
            </a:r>
            <a:r>
              <a:rPr lang="en-US" sz="3000" dirty="0" err="1" smtClean="0"/>
              <a:t>kinderen</a:t>
            </a:r>
            <a:r>
              <a:rPr lang="en-US" sz="3000" dirty="0" smtClean="0"/>
              <a:t>, </a:t>
            </a:r>
            <a:r>
              <a:rPr lang="en-US" sz="3000" dirty="0" err="1" smtClean="0"/>
              <a:t>dat</a:t>
            </a:r>
            <a:r>
              <a:rPr lang="en-US" sz="3000" dirty="0" smtClean="0"/>
              <a:t> </a:t>
            </a:r>
            <a:r>
              <a:rPr lang="en-US" sz="3000" dirty="0" err="1" smtClean="0"/>
              <a:t>doen</a:t>
            </a:r>
            <a:r>
              <a:rPr lang="en-US" sz="3000" dirty="0" smtClean="0"/>
              <a:t> we al</a:t>
            </a:r>
            <a:endParaRPr lang="en-US" sz="3000" dirty="0"/>
          </a:p>
          <a:p>
            <a:pPr>
              <a:buFontTx/>
              <a:buChar char="-"/>
            </a:pPr>
            <a:r>
              <a:rPr lang="en-US" dirty="0" err="1" smtClean="0"/>
              <a:t>Werklozen</a:t>
            </a:r>
            <a:endParaRPr lang="en-US" dirty="0" smtClean="0"/>
          </a:p>
          <a:p>
            <a:pPr>
              <a:buFontTx/>
              <a:buChar char="-"/>
            </a:pPr>
            <a:r>
              <a:rPr lang="en-US" dirty="0" err="1" smtClean="0"/>
              <a:t>Werkzoekenden</a:t>
            </a:r>
            <a:endParaRPr lang="en-US" dirty="0" smtClean="0"/>
          </a:p>
          <a:p>
            <a:pPr>
              <a:buFontTx/>
              <a:buChar char="-"/>
            </a:pPr>
            <a:r>
              <a:rPr lang="en-US" dirty="0" err="1" smtClean="0"/>
              <a:t>Kansen</a:t>
            </a:r>
            <a:r>
              <a:rPr lang="en-US" dirty="0" smtClean="0"/>
              <a:t> </a:t>
            </a:r>
            <a:r>
              <a:rPr lang="en-US" dirty="0" err="1" smtClean="0"/>
              <a:t>bieden</a:t>
            </a:r>
            <a:r>
              <a:rPr lang="en-US" dirty="0" smtClean="0"/>
              <a:t> </a:t>
            </a:r>
            <a:r>
              <a:rPr lang="en-US" dirty="0" err="1" smtClean="0"/>
              <a:t>aan</a:t>
            </a:r>
            <a:r>
              <a:rPr lang="en-US" dirty="0" smtClean="0"/>
              <a:t> </a:t>
            </a:r>
            <a:r>
              <a:rPr lang="en-US" dirty="0" err="1" smtClean="0"/>
              <a:t>kanslozen</a:t>
            </a:r>
            <a:endParaRPr lang="en-US" dirty="0" smtClean="0"/>
          </a:p>
          <a:p>
            <a:pPr>
              <a:buFontTx/>
              <a:buChar char="-"/>
            </a:pPr>
            <a:r>
              <a:rPr lang="en-US" dirty="0" err="1" smtClean="0"/>
              <a:t>Verhuizenden</a:t>
            </a:r>
            <a:r>
              <a:rPr lang="en-US" dirty="0" smtClean="0"/>
              <a:t> (</a:t>
            </a:r>
            <a:r>
              <a:rPr lang="en-US" dirty="0" err="1" smtClean="0"/>
              <a:t>bijv</a:t>
            </a:r>
            <a:r>
              <a:rPr lang="en-US" dirty="0" smtClean="0"/>
              <a:t>. </a:t>
            </a:r>
            <a:r>
              <a:rPr lang="en-US" dirty="0" err="1" smtClean="0"/>
              <a:t>gedurende</a:t>
            </a:r>
            <a:r>
              <a:rPr lang="en-US" dirty="0" smtClean="0"/>
              <a:t> </a:t>
            </a:r>
            <a:r>
              <a:rPr lang="en-US" dirty="0" err="1" smtClean="0"/>
              <a:t>drie</a:t>
            </a:r>
            <a:r>
              <a:rPr lang="en-US" dirty="0" smtClean="0"/>
              <a:t> </a:t>
            </a:r>
            <a:r>
              <a:rPr lang="en-US" dirty="0" err="1" smtClean="0"/>
              <a:t>maanden</a:t>
            </a:r>
            <a:r>
              <a:rPr lang="en-US" dirty="0" smtClean="0"/>
              <a:t>)</a:t>
            </a:r>
          </a:p>
          <a:p>
            <a:pPr>
              <a:buFontTx/>
              <a:buChar char="-"/>
            </a:pPr>
            <a:r>
              <a:rPr lang="en-US" dirty="0" err="1" smtClean="0"/>
              <a:t>Beloning</a:t>
            </a:r>
            <a:r>
              <a:rPr lang="en-US" dirty="0" smtClean="0"/>
              <a:t> </a:t>
            </a:r>
            <a:r>
              <a:rPr lang="en-US" dirty="0" err="1" smtClean="0"/>
              <a:t>voor</a:t>
            </a:r>
            <a:r>
              <a:rPr lang="en-US" dirty="0" smtClean="0"/>
              <a:t> </a:t>
            </a:r>
            <a:r>
              <a:rPr lang="en-US" dirty="0" err="1" smtClean="0"/>
              <a:t>vrijwilligers</a:t>
            </a:r>
            <a:r>
              <a:rPr lang="en-US" dirty="0" smtClean="0"/>
              <a:t> (</a:t>
            </a:r>
            <a:r>
              <a:rPr lang="en-US" dirty="0" err="1" smtClean="0"/>
              <a:t>bijv</a:t>
            </a:r>
            <a:r>
              <a:rPr lang="en-US" dirty="0" smtClean="0"/>
              <a:t>. </a:t>
            </a:r>
            <a:r>
              <a:rPr lang="en-US" dirty="0" err="1"/>
              <a:t>s</a:t>
            </a:r>
            <a:r>
              <a:rPr lang="en-US" dirty="0" err="1" smtClean="0"/>
              <a:t>portbegeleiders</a:t>
            </a:r>
            <a:r>
              <a:rPr lang="en-US" dirty="0" smtClean="0"/>
              <a:t>)</a:t>
            </a:r>
          </a:p>
          <a:p>
            <a:pPr>
              <a:buFontTx/>
              <a:buChar char="-"/>
            </a:pPr>
            <a:r>
              <a:rPr lang="en-US" dirty="0" err="1" smtClean="0"/>
              <a:t>Versterking</a:t>
            </a:r>
            <a:r>
              <a:rPr lang="en-US" dirty="0" smtClean="0"/>
              <a:t> </a:t>
            </a:r>
            <a:r>
              <a:rPr lang="en-US" dirty="0" err="1" smtClean="0"/>
              <a:t>centrumfunctie</a:t>
            </a:r>
            <a:r>
              <a:rPr lang="en-US" dirty="0" smtClean="0"/>
              <a:t> van </a:t>
            </a:r>
            <a:r>
              <a:rPr lang="en-US" dirty="0" err="1" smtClean="0"/>
              <a:t>steden</a:t>
            </a:r>
            <a:endParaRPr lang="nl-NL" dirty="0"/>
          </a:p>
        </p:txBody>
      </p:sp>
    </p:spTree>
    <p:extLst>
      <p:ext uri="{BB962C8B-B14F-4D97-AF65-F5344CB8AC3E}">
        <p14:creationId xmlns:p14="http://schemas.microsoft.com/office/powerpoint/2010/main" val="22679717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9512" y="188640"/>
            <a:ext cx="8784976" cy="6001643"/>
          </a:xfrm>
          <a:prstGeom prst="rect">
            <a:avLst/>
          </a:prstGeom>
        </p:spPr>
        <p:txBody>
          <a:bodyPr wrap="square">
            <a:spAutoFit/>
          </a:bodyPr>
          <a:lstStyle/>
          <a:p>
            <a:endParaRPr lang="nl-NL" sz="2400" dirty="0" smtClean="0"/>
          </a:p>
          <a:p>
            <a:r>
              <a:rPr lang="nl-NL" sz="2400" i="1" dirty="0" smtClean="0"/>
              <a:t>De Lijn</a:t>
            </a:r>
            <a:r>
              <a:rPr lang="nl-NL" sz="2400" dirty="0" smtClean="0"/>
              <a:t> noemt in zijn Jaarverslagen als winst,  (maar dat kan niet verwerkt worden in de eigen rendementsberekeningen): </a:t>
            </a:r>
          </a:p>
          <a:p>
            <a:r>
              <a:rPr lang="nl-NL" sz="2400" dirty="0" smtClean="0"/>
              <a:t>● ‘de ecologische voetafdruk van een busreiziger per kilometer bij de Lijn is 0,37 m</a:t>
            </a:r>
            <a:r>
              <a:rPr lang="nl-NL" sz="2400" baseline="30000" dirty="0" smtClean="0"/>
              <a:t>2</a:t>
            </a:r>
            <a:r>
              <a:rPr lang="nl-NL" sz="2400" dirty="0" smtClean="0"/>
              <a:t>, diezelfde persoon per autokilometer: 0,64 m</a:t>
            </a:r>
            <a:r>
              <a:rPr lang="nl-NL" sz="2400" baseline="30000" dirty="0" smtClean="0"/>
              <a:t>2</a:t>
            </a:r>
            <a:r>
              <a:rPr lang="nl-NL" sz="2400" dirty="0" smtClean="0"/>
              <a:t>.’ </a:t>
            </a:r>
          </a:p>
          <a:p>
            <a:r>
              <a:rPr lang="nl-NL" sz="2400" dirty="0" smtClean="0"/>
              <a:t>● ‘Elke euro die men investeert in het openbaar vervoer levert tussen de 1,30 en1,60 euro op in termen van regionaal inkomen.’ </a:t>
            </a:r>
          </a:p>
          <a:p>
            <a:r>
              <a:rPr lang="nl-NL" sz="2400" dirty="0" smtClean="0"/>
              <a:t>●‘Elk geïnvesteerd miljoen is bovendien goed voor dertig bijkomende jobs’. </a:t>
            </a:r>
          </a:p>
          <a:p>
            <a:r>
              <a:rPr lang="nl-NL" sz="2400" dirty="0" smtClean="0"/>
              <a:t>● ’De externe kosten per personen-kilometer voor een personenwagen ligt met 17 euro veel hoger dan de 4 euro voor een bus’. </a:t>
            </a:r>
          </a:p>
          <a:p>
            <a:r>
              <a:rPr lang="nl-NL" sz="2400" dirty="0" smtClean="0"/>
              <a:t>Voor de asfaltliefhebbers is de uitsmijter van ‘De Lijn’: </a:t>
            </a:r>
          </a:p>
          <a:p>
            <a:pPr lvl="1"/>
            <a:r>
              <a:rPr lang="nl-NL" sz="2400" dirty="0" smtClean="0"/>
              <a:t>‘Om 50.000 mensen per uur in twee richtingen te vervoeren is een autoweg van 175 meter breed nodig, een busbaan van 35 meter breed, en een metrospoor van 9 meter breed.’ </a:t>
            </a:r>
            <a:endParaRPr lang="nl-NL" dirty="0"/>
          </a:p>
        </p:txBody>
      </p:sp>
    </p:spTree>
    <p:extLst>
      <p:ext uri="{BB962C8B-B14F-4D97-AF65-F5344CB8AC3E}">
        <p14:creationId xmlns:p14="http://schemas.microsoft.com/office/powerpoint/2010/main" val="7105152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59633" y="2420888"/>
            <a:ext cx="6480720" cy="584775"/>
          </a:xfrm>
          <a:prstGeom prst="rect">
            <a:avLst/>
          </a:prstGeom>
        </p:spPr>
        <p:txBody>
          <a:bodyPr wrap="square">
            <a:spAutoFit/>
          </a:bodyPr>
          <a:lstStyle/>
          <a:p>
            <a:pPr algn="ctr"/>
            <a:r>
              <a:rPr lang="en-US" sz="3200" dirty="0" err="1"/>
              <a:t>Toegevoegde</a:t>
            </a:r>
            <a:r>
              <a:rPr lang="en-US" sz="3200" dirty="0"/>
              <a:t> slides ter </a:t>
            </a:r>
            <a:r>
              <a:rPr lang="en-US" sz="3200" dirty="0" err="1" smtClean="0"/>
              <a:t>informatie</a:t>
            </a:r>
            <a:endParaRPr lang="nl-NL" sz="3200" dirty="0"/>
          </a:p>
        </p:txBody>
      </p:sp>
    </p:spTree>
    <p:extLst>
      <p:ext uri="{BB962C8B-B14F-4D97-AF65-F5344CB8AC3E}">
        <p14:creationId xmlns:p14="http://schemas.microsoft.com/office/powerpoint/2010/main" val="25356896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0376" y="764704"/>
            <a:ext cx="5814392" cy="1138773"/>
          </a:xfrm>
          <a:prstGeom prst="rect">
            <a:avLst/>
          </a:prstGeom>
        </p:spPr>
        <p:txBody>
          <a:bodyPr wrap="square">
            <a:spAutoFit/>
          </a:bodyPr>
          <a:lstStyle/>
          <a:p>
            <a:pPr eaLnBrk="0" hangingPunct="0"/>
            <a:endParaRPr lang="nl-NL" sz="1400" dirty="0"/>
          </a:p>
          <a:p>
            <a:pPr lvl="3" eaLnBrk="0" hangingPunct="0"/>
            <a:r>
              <a:rPr lang="nl-NL" sz="1400" dirty="0" smtClean="0"/>
              <a:t>WET </a:t>
            </a:r>
            <a:r>
              <a:rPr lang="nl-NL" sz="1400" dirty="0"/>
              <a:t>KILOMETERPRIJS</a:t>
            </a:r>
            <a:endParaRPr lang="nl-NL" sz="1100" dirty="0"/>
          </a:p>
          <a:p>
            <a:pPr lvl="3" eaLnBrk="0" hangingPunct="0"/>
            <a:r>
              <a:rPr lang="nl-NL" sz="1000" dirty="0"/>
              <a:t>100125-6, Voertuigverliesuren in Nederland en Vlaanderen</a:t>
            </a:r>
            <a:endParaRPr lang="nl-NL" sz="1100" dirty="0"/>
          </a:p>
          <a:p>
            <a:pPr lvl="3" eaLnBrk="0" hangingPunct="0"/>
            <a:r>
              <a:rPr lang="nl-NL" sz="1200" dirty="0"/>
              <a:t>Grafiek 2, Voertuigverliesuren in Nederland en Vlaanderen</a:t>
            </a:r>
            <a:endParaRPr lang="nl-NL" sz="1100" dirty="0"/>
          </a:p>
          <a:p>
            <a:pPr eaLnBrk="0" hangingPunct="0"/>
            <a:r>
              <a:rPr lang="en-US" dirty="0" smtClean="0"/>
              <a:t> </a:t>
            </a:r>
            <a:endParaRPr lang="nl-NL" dirty="0"/>
          </a:p>
        </p:txBody>
      </p:sp>
      <p:pic>
        <p:nvPicPr>
          <p:cNvPr id="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7938" y="2552700"/>
            <a:ext cx="5753100" cy="352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50658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www.volkskrant.nl/multimedia/archive/00150/EC-kosten-OV_auto-0_150203a.jpg"/>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719263" y="1930400"/>
            <a:ext cx="28575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3"/>
          <p:cNvSpPr>
            <a:spLocks noChangeArrowheads="1"/>
          </p:cNvSpPr>
          <p:nvPr/>
        </p:nvSpPr>
        <p:spPr bwMode="auto">
          <a:xfrm>
            <a:off x="2073275" y="1152525"/>
            <a:ext cx="513238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0" hangingPunct="0"/>
            <a:r>
              <a:rPr lang="en-US" sz="2000">
                <a:solidFill>
                  <a:srgbClr val="000000"/>
                </a:solidFill>
              </a:rPr>
              <a:t>100108, grafiek auto-OV-kosten</a:t>
            </a:r>
            <a:endParaRPr lang="nl-NL" sz="2000">
              <a:solidFill>
                <a:srgbClr val="000000"/>
              </a:solidFill>
            </a:endParaRPr>
          </a:p>
          <a:p>
            <a:pPr algn="l" eaLnBrk="0" hangingPunct="0"/>
            <a:r>
              <a:rPr lang="nl-NL">
                <a:solidFill>
                  <a:srgbClr val="000000"/>
                </a:solidFill>
              </a:rPr>
              <a:t>Grafiek 1, Prijsontwikkeling auto, openbaar vervoer</a:t>
            </a:r>
          </a:p>
        </p:txBody>
      </p:sp>
    </p:spTree>
    <p:extLst>
      <p:ext uri="{BB962C8B-B14F-4D97-AF65-F5344CB8AC3E}">
        <p14:creationId xmlns:p14="http://schemas.microsoft.com/office/powerpoint/2010/main" val="42160482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Black Tie</Template>
  <TotalTime>155</TotalTime>
  <Words>1498</Words>
  <Application>Microsoft Office PowerPoint</Application>
  <PresentationFormat>On-screen Show (4:3)</PresentationFormat>
  <Paragraphs>390</Paragraphs>
  <Slides>30</Slides>
  <Notes>14</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Office Theme</vt:lpstr>
      <vt:lpstr>OV zonder oogkleppen Utrecht, 15 november 2013 </vt:lpstr>
      <vt:lpstr> OV Zonder Oogkleppen </vt:lpstr>
      <vt:lpstr>OV zonder oogkleppen</vt:lpstr>
      <vt:lpstr>ROCOV  Regionaal Overleg Consumentenorganisaties Openbaar Vervoer</vt:lpstr>
      <vt:lpstr>       120911, ppt Arnhem   ‘Gratis’ bus voor kinderen tot 4 jaar, gerealiseerd, nu voor senioren, daarna voor allen?  </vt:lpstr>
      <vt:lpstr>V&amp;W-Slogan: reizen van A naar B(eter)</vt:lpstr>
      <vt:lpstr>PowerPoint Presentation</vt:lpstr>
      <vt:lpstr>‘Je laten vervoeren’</vt:lpstr>
      <vt:lpstr>‘Goed openbaar vervoer’?</vt:lpstr>
      <vt:lpstr>‘Goed openbaar vervoer’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Tegen ‘gratis’ openbaar vervoer?</vt:lpstr>
      <vt:lpstr>PowerPoint Presentation</vt:lpstr>
      <vt:lpstr>PowerPoint Presentation</vt:lpstr>
      <vt:lpstr>PowerPoint Presentation</vt:lpstr>
      <vt:lpstr>PowerPoint Presentation</vt:lpstr>
      <vt:lpstr>Financiering</vt:lpstr>
      <vt:lpstr>Waarom?</vt:lpstr>
      <vt:lpstr>Waarom?</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Michel van Hulten</dc:creator>
  <cp:lastModifiedBy>Michel van Hulten</cp:lastModifiedBy>
  <cp:revision>20</cp:revision>
  <dcterms:created xsi:type="dcterms:W3CDTF">2006-08-16T00:00:00Z</dcterms:created>
  <dcterms:modified xsi:type="dcterms:W3CDTF">2013-11-11T15:22:49Z</dcterms:modified>
</cp:coreProperties>
</file>