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7"/>
  </p:notesMasterIdLst>
  <p:handoutMasterIdLst>
    <p:handoutMasterId r:id="rId18"/>
  </p:handoutMasterIdLst>
  <p:sldIdLst>
    <p:sldId id="257" r:id="rId2"/>
    <p:sldId id="278" r:id="rId3"/>
    <p:sldId id="276" r:id="rId4"/>
    <p:sldId id="282" r:id="rId5"/>
    <p:sldId id="281" r:id="rId6"/>
    <p:sldId id="292" r:id="rId7"/>
    <p:sldId id="291" r:id="rId8"/>
    <p:sldId id="293" r:id="rId9"/>
    <p:sldId id="270" r:id="rId10"/>
    <p:sldId id="284" r:id="rId11"/>
    <p:sldId id="280" r:id="rId12"/>
    <p:sldId id="294" r:id="rId13"/>
    <p:sldId id="287" r:id="rId14"/>
    <p:sldId id="271" r:id="rId15"/>
    <p:sldId id="277" r:id="rId16"/>
  </p:sldIdLst>
  <p:sldSz cx="9144000" cy="6858000" type="screen4x3"/>
  <p:notesSz cx="6797675" cy="9926638"/>
  <p:embeddedFontLst>
    <p:embeddedFont>
      <p:font typeface="Calibri" pitchFamily="34" charset="0"/>
      <p:regular r:id="rId19"/>
      <p:bold r:id="rId20"/>
      <p:italic r:id="rId21"/>
      <p:boldItalic r:id="rId22"/>
    </p:embeddedFont>
  </p:embeddedFontLst>
  <p:defaultTex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35" autoAdjust="0"/>
    <p:restoredTop sz="68821" autoAdjust="0"/>
  </p:normalViewPr>
  <p:slideViewPr>
    <p:cSldViewPr>
      <p:cViewPr>
        <p:scale>
          <a:sx n="70" d="100"/>
          <a:sy n="70" d="100"/>
        </p:scale>
        <p:origin x="-1014" y="-162"/>
      </p:cViewPr>
      <p:guideLst>
        <p:guide orient="horz" pos="864"/>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6400" cy="496888"/>
          </a:xfrm>
          <a:prstGeom prst="rect">
            <a:avLst/>
          </a:prstGeom>
        </p:spPr>
        <p:txBody>
          <a:bodyPr vert="horz" lIns="91434" tIns="45717" rIns="91434" bIns="45717" rtlCol="0"/>
          <a:lstStyle>
            <a:lvl1pPr algn="l">
              <a:defRPr sz="1200">
                <a:cs typeface="+mn-cs"/>
              </a:defRPr>
            </a:lvl1pPr>
          </a:lstStyle>
          <a:p>
            <a:pPr>
              <a:defRPr/>
            </a:pPr>
            <a:endParaRPr lang="en-US"/>
          </a:p>
        </p:txBody>
      </p:sp>
      <p:sp>
        <p:nvSpPr>
          <p:cNvPr id="3" name="Tijdelijke aanduiding voor datum 2"/>
          <p:cNvSpPr>
            <a:spLocks noGrp="1"/>
          </p:cNvSpPr>
          <p:nvPr>
            <p:ph type="dt" sz="quarter" idx="1"/>
          </p:nvPr>
        </p:nvSpPr>
        <p:spPr>
          <a:xfrm>
            <a:off x="3849688" y="0"/>
            <a:ext cx="2946400" cy="496888"/>
          </a:xfrm>
          <a:prstGeom prst="rect">
            <a:avLst/>
          </a:prstGeom>
        </p:spPr>
        <p:txBody>
          <a:bodyPr vert="horz" lIns="91434" tIns="45717" rIns="91434" bIns="45717" rtlCol="0"/>
          <a:lstStyle>
            <a:lvl1pPr algn="r">
              <a:defRPr sz="1200">
                <a:cs typeface="+mn-cs"/>
              </a:defRPr>
            </a:lvl1pPr>
          </a:lstStyle>
          <a:p>
            <a:pPr>
              <a:defRPr/>
            </a:pPr>
            <a:fld id="{3E422D8C-4142-41DC-AB24-9D9E33788BB4}" type="datetimeFigureOut">
              <a:rPr lang="en-US"/>
              <a:pPr>
                <a:defRPr/>
              </a:pPr>
              <a:t>11/14/2013</a:t>
            </a:fld>
            <a:endParaRPr lang="en-US"/>
          </a:p>
        </p:txBody>
      </p:sp>
      <p:sp>
        <p:nvSpPr>
          <p:cNvPr id="4" name="Tijdelijke aanduiding voor voettekst 3"/>
          <p:cNvSpPr>
            <a:spLocks noGrp="1"/>
          </p:cNvSpPr>
          <p:nvPr>
            <p:ph type="ftr" sz="quarter" idx="2"/>
          </p:nvPr>
        </p:nvSpPr>
        <p:spPr>
          <a:xfrm>
            <a:off x="0" y="9428163"/>
            <a:ext cx="2946400" cy="496887"/>
          </a:xfrm>
          <a:prstGeom prst="rect">
            <a:avLst/>
          </a:prstGeom>
        </p:spPr>
        <p:txBody>
          <a:bodyPr vert="horz" lIns="91434" tIns="45717" rIns="91434" bIns="45717" rtlCol="0" anchor="b"/>
          <a:lstStyle>
            <a:lvl1pPr algn="l">
              <a:defRPr sz="1200">
                <a:cs typeface="+mn-cs"/>
              </a:defRPr>
            </a:lvl1pPr>
          </a:lstStyle>
          <a:p>
            <a:pPr>
              <a:defRPr/>
            </a:pPr>
            <a:endParaRPr lang="en-US"/>
          </a:p>
        </p:txBody>
      </p:sp>
      <p:sp>
        <p:nvSpPr>
          <p:cNvPr id="5" name="Tijdelijke aanduiding voor dianummer 4"/>
          <p:cNvSpPr>
            <a:spLocks noGrp="1"/>
          </p:cNvSpPr>
          <p:nvPr>
            <p:ph type="sldNum" sz="quarter" idx="3"/>
          </p:nvPr>
        </p:nvSpPr>
        <p:spPr>
          <a:xfrm>
            <a:off x="3849688" y="9428163"/>
            <a:ext cx="2946400" cy="496887"/>
          </a:xfrm>
          <a:prstGeom prst="rect">
            <a:avLst/>
          </a:prstGeom>
        </p:spPr>
        <p:txBody>
          <a:bodyPr vert="horz" lIns="91434" tIns="45717" rIns="91434" bIns="45717" rtlCol="0" anchor="b"/>
          <a:lstStyle>
            <a:lvl1pPr algn="r">
              <a:defRPr sz="1200">
                <a:cs typeface="+mn-cs"/>
              </a:defRPr>
            </a:lvl1pPr>
          </a:lstStyle>
          <a:p>
            <a:pPr>
              <a:defRPr/>
            </a:pPr>
            <a:fld id="{9DFE7B4C-2C14-4524-8DAA-0AF8BE47CE44}" type="slidenum">
              <a:rPr lang="en-US"/>
              <a:pPr>
                <a:defRPr/>
              </a:pPr>
              <a:t>‹nr.›</a:t>
            </a:fld>
            <a:endParaRPr lang="en-US"/>
          </a:p>
        </p:txBody>
      </p:sp>
    </p:spTree>
    <p:extLst>
      <p:ext uri="{BB962C8B-B14F-4D97-AF65-F5344CB8AC3E}">
        <p14:creationId xmlns:p14="http://schemas.microsoft.com/office/powerpoint/2010/main" xmlns="" val="9684309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6400" cy="496888"/>
          </a:xfrm>
          <a:prstGeom prst="rect">
            <a:avLst/>
          </a:prstGeom>
        </p:spPr>
        <p:txBody>
          <a:bodyPr vert="horz" lIns="91434" tIns="45717" rIns="91434" bIns="45717" rtlCol="0"/>
          <a:lstStyle>
            <a:lvl1pPr algn="l">
              <a:defRPr sz="1200">
                <a:cs typeface="+mn-cs"/>
              </a:defRPr>
            </a:lvl1pPr>
          </a:lstStyle>
          <a:p>
            <a:pPr>
              <a:defRPr/>
            </a:pPr>
            <a:endParaRPr lang="en-US"/>
          </a:p>
        </p:txBody>
      </p:sp>
      <p:sp>
        <p:nvSpPr>
          <p:cNvPr id="3" name="Tijdelijke aanduiding voor datum 2"/>
          <p:cNvSpPr>
            <a:spLocks noGrp="1"/>
          </p:cNvSpPr>
          <p:nvPr>
            <p:ph type="dt" idx="1"/>
          </p:nvPr>
        </p:nvSpPr>
        <p:spPr>
          <a:xfrm>
            <a:off x="3849688" y="0"/>
            <a:ext cx="2946400" cy="496888"/>
          </a:xfrm>
          <a:prstGeom prst="rect">
            <a:avLst/>
          </a:prstGeom>
        </p:spPr>
        <p:txBody>
          <a:bodyPr vert="horz" lIns="91434" tIns="45717" rIns="91434" bIns="45717" rtlCol="0"/>
          <a:lstStyle>
            <a:lvl1pPr algn="r">
              <a:defRPr sz="1200">
                <a:cs typeface="+mn-cs"/>
              </a:defRPr>
            </a:lvl1pPr>
          </a:lstStyle>
          <a:p>
            <a:pPr>
              <a:defRPr/>
            </a:pPr>
            <a:fld id="{6D6DE6DC-8DE0-4F4D-9F05-F657C099891A}" type="datetimeFigureOut">
              <a:rPr lang="en-US"/>
              <a:pPr>
                <a:defRPr/>
              </a:pPr>
              <a:t>11/14/2013</a:t>
            </a:fld>
            <a:endParaRPr lang="en-US"/>
          </a:p>
        </p:txBody>
      </p:sp>
      <p:sp>
        <p:nvSpPr>
          <p:cNvPr id="4" name="Tijdelijke aanduiding voor dia-afbeelding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4" tIns="45717" rIns="91434" bIns="45717" rtlCol="0" anchor="ctr"/>
          <a:lstStyle/>
          <a:p>
            <a:pPr lvl="0"/>
            <a:endParaRPr lang="en-US" noProof="0" smtClean="0"/>
          </a:p>
        </p:txBody>
      </p:sp>
      <p:sp>
        <p:nvSpPr>
          <p:cNvPr id="5" name="Tijdelijke aanduiding voor notities 4"/>
          <p:cNvSpPr>
            <a:spLocks noGrp="1"/>
          </p:cNvSpPr>
          <p:nvPr>
            <p:ph type="body" sz="quarter" idx="3"/>
          </p:nvPr>
        </p:nvSpPr>
        <p:spPr>
          <a:xfrm>
            <a:off x="679450" y="4714875"/>
            <a:ext cx="5438775" cy="4467225"/>
          </a:xfrm>
          <a:prstGeom prst="rect">
            <a:avLst/>
          </a:prstGeom>
        </p:spPr>
        <p:txBody>
          <a:bodyPr vert="horz" lIns="91434" tIns="45717" rIns="91434" bIns="45717" rtlCol="0">
            <a:normAutofit/>
          </a:bodyPr>
          <a:lstStyle/>
          <a:p>
            <a:pPr lvl="0"/>
            <a:r>
              <a:rPr lang="nl-NL" noProof="0" smtClean="0"/>
              <a:t>Klik om de modelstijlen te bewerken</a:t>
            </a:r>
          </a:p>
          <a:p>
            <a:pPr lvl="1"/>
            <a:r>
              <a:rPr lang="nl-NL" noProof="0" smtClean="0"/>
              <a:t>Tweede niveau</a:t>
            </a:r>
          </a:p>
          <a:p>
            <a:pPr lvl="2"/>
            <a:r>
              <a:rPr lang="nl-NL" noProof="0" smtClean="0"/>
              <a:t>Derde niveau</a:t>
            </a:r>
          </a:p>
          <a:p>
            <a:pPr lvl="3"/>
            <a:r>
              <a:rPr lang="nl-NL" noProof="0" smtClean="0"/>
              <a:t>Vierde niveau</a:t>
            </a:r>
          </a:p>
          <a:p>
            <a:pPr lvl="4"/>
            <a:r>
              <a:rPr lang="nl-NL" noProof="0" smtClean="0"/>
              <a:t>Vijfde niveau</a:t>
            </a:r>
            <a:endParaRPr lang="en-US" noProof="0" smtClean="0"/>
          </a:p>
        </p:txBody>
      </p:sp>
      <p:sp>
        <p:nvSpPr>
          <p:cNvPr id="6" name="Tijdelijke aanduiding voor voettekst 5"/>
          <p:cNvSpPr>
            <a:spLocks noGrp="1"/>
          </p:cNvSpPr>
          <p:nvPr>
            <p:ph type="ftr" sz="quarter" idx="4"/>
          </p:nvPr>
        </p:nvSpPr>
        <p:spPr>
          <a:xfrm>
            <a:off x="0" y="9428163"/>
            <a:ext cx="2946400" cy="496887"/>
          </a:xfrm>
          <a:prstGeom prst="rect">
            <a:avLst/>
          </a:prstGeom>
        </p:spPr>
        <p:txBody>
          <a:bodyPr vert="horz" lIns="91434" tIns="45717" rIns="91434" bIns="45717" rtlCol="0" anchor="b"/>
          <a:lstStyle>
            <a:lvl1pPr algn="l">
              <a:defRPr sz="1200">
                <a:cs typeface="+mn-cs"/>
              </a:defRPr>
            </a:lvl1pPr>
          </a:lstStyle>
          <a:p>
            <a:pPr>
              <a:defRPr/>
            </a:pPr>
            <a:endParaRPr lang="en-US"/>
          </a:p>
        </p:txBody>
      </p:sp>
      <p:sp>
        <p:nvSpPr>
          <p:cNvPr id="7" name="Tijdelijke aanduiding voor dianummer 6"/>
          <p:cNvSpPr>
            <a:spLocks noGrp="1"/>
          </p:cNvSpPr>
          <p:nvPr>
            <p:ph type="sldNum" sz="quarter" idx="5"/>
          </p:nvPr>
        </p:nvSpPr>
        <p:spPr>
          <a:xfrm>
            <a:off x="3849688" y="9428163"/>
            <a:ext cx="2946400" cy="496887"/>
          </a:xfrm>
          <a:prstGeom prst="rect">
            <a:avLst/>
          </a:prstGeom>
        </p:spPr>
        <p:txBody>
          <a:bodyPr vert="horz" lIns="91434" tIns="45717" rIns="91434" bIns="45717" rtlCol="0" anchor="b"/>
          <a:lstStyle>
            <a:lvl1pPr algn="r">
              <a:defRPr sz="1200">
                <a:cs typeface="+mn-cs"/>
              </a:defRPr>
            </a:lvl1pPr>
          </a:lstStyle>
          <a:p>
            <a:pPr>
              <a:defRPr/>
            </a:pPr>
            <a:fld id="{D6A3AD83-2BEF-41F6-A278-899AF393303C}" type="slidenum">
              <a:rPr lang="en-US"/>
              <a:pPr>
                <a:defRPr/>
              </a:pPr>
              <a:t>‹nr.›</a:t>
            </a:fld>
            <a:endParaRPr lang="en-US"/>
          </a:p>
        </p:txBody>
      </p:sp>
    </p:spTree>
    <p:extLst>
      <p:ext uri="{BB962C8B-B14F-4D97-AF65-F5344CB8AC3E}">
        <p14:creationId xmlns:p14="http://schemas.microsoft.com/office/powerpoint/2010/main" xmlns="" val="30714285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37891"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pPr marL="171450" indent="-171450">
              <a:buFontTx/>
              <a:buNone/>
            </a:pPr>
            <a:r>
              <a:rPr lang="nl-NL" dirty="0" smtClean="0"/>
              <a:t>Ik</a:t>
            </a:r>
            <a:r>
              <a:rPr lang="nl-NL" baseline="0" dirty="0" smtClean="0"/>
              <a:t> wil het hebben over de manier waarop de huur/hypotheeklasten gekoppeld aan de energielasten, op de begrotingen van verschillende typen huishoudens. d.m.v. hetgeen we weten over bestedingspatronen van huishoudens.</a:t>
            </a:r>
          </a:p>
          <a:p>
            <a:pPr marL="171450" indent="-171450">
              <a:buFontTx/>
              <a:buNone/>
            </a:pPr>
            <a:endParaRPr lang="nl-NL" baseline="0" dirty="0" smtClean="0"/>
          </a:p>
          <a:p>
            <a:pPr marL="171450" indent="-171450">
              <a:buFontTx/>
              <a:buNone/>
            </a:pPr>
            <a:r>
              <a:rPr lang="nl-NL" baseline="0" dirty="0" smtClean="0"/>
              <a:t>Ik zal eerst iets dieper ingaan op de referentiecijfers en iets vertellen over de systematiek.</a:t>
            </a:r>
          </a:p>
          <a:p>
            <a:pPr marL="171450" indent="-171450">
              <a:buFontTx/>
              <a:buNone/>
            </a:pPr>
            <a:endParaRPr lang="nl-NL" baseline="0" dirty="0" smtClean="0"/>
          </a:p>
          <a:p>
            <a:pPr marL="171450" indent="-171450">
              <a:buFontTx/>
              <a:buNone/>
            </a:pPr>
            <a:endParaRPr lang="nl-NL" dirty="0" smtClean="0"/>
          </a:p>
        </p:txBody>
      </p:sp>
      <p:sp>
        <p:nvSpPr>
          <p:cNvPr id="4" name="Tijdelijke aanduiding voor dianummer 3"/>
          <p:cNvSpPr>
            <a:spLocks noGrp="1"/>
          </p:cNvSpPr>
          <p:nvPr>
            <p:ph type="sldNum" sz="quarter" idx="5"/>
          </p:nvPr>
        </p:nvSpPr>
        <p:spPr/>
        <p:txBody>
          <a:bodyPr/>
          <a:lstStyle/>
          <a:p>
            <a:pPr>
              <a:defRPr/>
            </a:pPr>
            <a:fld id="{2BBCB94D-B634-458C-82F8-17ED04772129}"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23555" name="Tijdelijke aanduiding voor notities 2"/>
          <p:cNvSpPr>
            <a:spLocks noGrp="1"/>
          </p:cNvSpPr>
          <p:nvPr>
            <p:ph type="body" idx="1"/>
          </p:nvPr>
        </p:nvSpPr>
        <p:spPr bwMode="auto">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85750" indent="-285750">
              <a:buFont typeface="Arial" pitchFamily="34" charset="0"/>
              <a:buChar char="•"/>
              <a:defRPr/>
            </a:pPr>
            <a:r>
              <a:rPr lang="nl-NL" sz="1600" dirty="0" smtClean="0"/>
              <a:t>Het Nibud, Nationaal Instituut voor Budgetvoorlichting</a:t>
            </a:r>
          </a:p>
          <a:p>
            <a:pPr marL="285750" indent="-285750">
              <a:buFont typeface="Arial" pitchFamily="34" charset="0"/>
              <a:buChar char="•"/>
              <a:defRPr/>
            </a:pPr>
            <a:endParaRPr lang="nl-NL" sz="1600" dirty="0" smtClean="0"/>
          </a:p>
          <a:p>
            <a:pPr marL="285750" indent="-285750">
              <a:buFont typeface="Arial" pitchFamily="34" charset="0"/>
              <a:buChar char="•"/>
              <a:defRPr/>
            </a:pPr>
            <a:r>
              <a:rPr lang="nl-NL" sz="1600" dirty="0" smtClean="0"/>
              <a:t>Het Nibud heeft een missie, namelijk (zie DIA). </a:t>
            </a:r>
          </a:p>
          <a:p>
            <a:pPr>
              <a:defRPr/>
            </a:pPr>
            <a:endParaRPr lang="nl-NL" sz="1600" dirty="0" smtClean="0"/>
          </a:p>
          <a:p>
            <a:pPr>
              <a:defRPr/>
            </a:pPr>
            <a:r>
              <a:rPr lang="nl-NL" sz="1600" dirty="0" smtClean="0"/>
              <a:t>Onderzoek heeft uitgewezen dat weinig geld op zich niet ongelukkig maakt, maar geen grip op geld maakt wel ongelukkig. Het Nibud wil hier bij behulpzaam zijn. </a:t>
            </a:r>
          </a:p>
          <a:p>
            <a:pPr>
              <a:defRPr/>
            </a:pPr>
            <a:endParaRPr lang="nl-NL" sz="1600" dirty="0" smtClean="0"/>
          </a:p>
          <a:p>
            <a:pPr>
              <a:defRPr/>
            </a:pPr>
            <a:r>
              <a:rPr lang="nl-NL" sz="1600" dirty="0" smtClean="0"/>
              <a:t>Om dit te krijgen, licht het Nibud consumenten voor via de websites en boekjes. En via cursussen, zoals de Omgaan met Geld cursus. </a:t>
            </a:r>
          </a:p>
          <a:p>
            <a:pPr>
              <a:defRPr/>
            </a:pPr>
            <a:endParaRPr lang="nl-NL" sz="1600" dirty="0" smtClean="0"/>
          </a:p>
          <a:p>
            <a:pPr>
              <a:defRPr/>
            </a:pPr>
            <a:r>
              <a:rPr lang="nl-NL" sz="1600" dirty="0" smtClean="0"/>
              <a:t>Ook voert het Nibud onderzoek uit. Onderzoek om te zien hoe de financiële situatie van huishoudens er voor staat.</a:t>
            </a:r>
          </a:p>
        </p:txBody>
      </p:sp>
      <p:sp>
        <p:nvSpPr>
          <p:cNvPr id="4" name="Tijdelijke aanduiding voor dianummer 3"/>
          <p:cNvSpPr>
            <a:spLocks noGrp="1"/>
          </p:cNvSpPr>
          <p:nvPr>
            <p:ph type="sldNum" sz="quarter" idx="5"/>
          </p:nvPr>
        </p:nvSpPr>
        <p:spPr/>
        <p:txBody>
          <a:bodyPr/>
          <a:lstStyle/>
          <a:p>
            <a:pPr>
              <a:defRPr/>
            </a:pPr>
            <a:fld id="{CCD516FE-AA56-4586-8044-CEA198ACCA97}"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en-US" dirty="0" err="1" smtClean="0"/>
              <a:t>Nibud</a:t>
            </a:r>
            <a:r>
              <a:rPr lang="en-US" dirty="0" smtClean="0"/>
              <a:t>, </a:t>
            </a:r>
            <a:r>
              <a:rPr lang="en-US" dirty="0" err="1" smtClean="0"/>
              <a:t>Geldzaken</a:t>
            </a:r>
            <a:r>
              <a:rPr lang="en-US" dirty="0" smtClean="0"/>
              <a:t> in de </a:t>
            </a:r>
            <a:r>
              <a:rPr lang="en-US" dirty="0" err="1" smtClean="0"/>
              <a:t>praktijk</a:t>
            </a:r>
            <a:r>
              <a:rPr lang="en-US" dirty="0" smtClean="0"/>
              <a:t> 2011-2012 </a:t>
            </a:r>
          </a:p>
          <a:p>
            <a:r>
              <a:rPr lang="en-US" dirty="0" err="1" smtClean="0"/>
              <a:t>Reden</a:t>
            </a:r>
            <a:r>
              <a:rPr lang="en-US" dirty="0" smtClean="0"/>
              <a:t>: </a:t>
            </a:r>
            <a:endParaRPr lang="nl-NL" sz="1200" kern="1200" baseline="0" dirty="0" smtClean="0">
              <a:solidFill>
                <a:schemeClr val="tx1"/>
              </a:solidFill>
              <a:latin typeface="+mn-lt"/>
              <a:ea typeface="+mn-ea"/>
              <a:cs typeface="+mn-cs"/>
            </a:endParaRPr>
          </a:p>
          <a:p>
            <a:r>
              <a:rPr lang="nl-NL" sz="1200" kern="1200" baseline="0" dirty="0" smtClean="0">
                <a:solidFill>
                  <a:schemeClr val="tx1"/>
                </a:solidFill>
                <a:latin typeface="+mn-lt"/>
                <a:ea typeface="+mn-ea"/>
                <a:cs typeface="+mn-cs"/>
              </a:rPr>
              <a:t>Huishoudens die moeilijk rondkomen geven als belangrijkste reden aan dat zij hoge vaste lasten hebben, of te maken hebben gehad met een inkomensterugval. </a:t>
            </a:r>
            <a:endParaRPr lang="en-US" dirty="0" smtClean="0"/>
          </a:p>
          <a:p>
            <a:endParaRPr lang="en-US" dirty="0" smtClean="0"/>
          </a:p>
          <a:p>
            <a:r>
              <a:rPr lang="en-US" dirty="0" err="1" smtClean="0"/>
              <a:t>Betalingsachterstanden</a:t>
            </a:r>
            <a:r>
              <a:rPr lang="en-US" dirty="0" smtClean="0"/>
              <a:t> 2012, </a:t>
            </a:r>
            <a:r>
              <a:rPr lang="en-US" dirty="0" err="1" smtClean="0"/>
              <a:t>Huishoudens</a:t>
            </a:r>
            <a:r>
              <a:rPr lang="en-US" dirty="0" smtClean="0"/>
              <a:t> in de rode </a:t>
            </a:r>
            <a:r>
              <a:rPr lang="en-US" dirty="0" err="1" smtClean="0"/>
              <a:t>cijfers</a:t>
            </a:r>
            <a:r>
              <a:rPr lang="en-US" dirty="0" smtClean="0"/>
              <a:t>, </a:t>
            </a:r>
            <a:r>
              <a:rPr lang="en-US" dirty="0" err="1" smtClean="0"/>
              <a:t>Eim</a:t>
            </a:r>
            <a:r>
              <a:rPr lang="en-US" dirty="0" smtClean="0"/>
              <a:t>  </a:t>
            </a:r>
            <a:r>
              <a:rPr lang="en-US" dirty="0" err="1" smtClean="0"/>
              <a:t>Pantheia</a:t>
            </a:r>
            <a:endParaRPr lang="en-US" dirty="0" smtClean="0"/>
          </a:p>
          <a:p>
            <a:r>
              <a:rPr lang="nl-NL" dirty="0" smtClean="0"/>
              <a:t>19,2% van de huishoudens heeft een lening of krediet met een gemiddeld bedrag van € 13.800. 5,6% heeft een afbetalingsregeling voor goederen of diensten.</a:t>
            </a:r>
          </a:p>
          <a:p>
            <a:endParaRPr lang="en-US" dirty="0" smtClean="0"/>
          </a:p>
          <a:p>
            <a:endParaRPr lang="nl-NL" sz="1200" kern="1200" baseline="0" dirty="0" smtClean="0">
              <a:solidFill>
                <a:schemeClr val="tx1"/>
              </a:solidFill>
              <a:latin typeface="+mn-lt"/>
              <a:ea typeface="+mn-ea"/>
              <a:cs typeface="+mn-cs"/>
            </a:endParaRPr>
          </a:p>
          <a:p>
            <a:r>
              <a:rPr lang="nl-NL" sz="1200" kern="1200" baseline="0" dirty="0" smtClean="0">
                <a:solidFill>
                  <a:schemeClr val="tx1"/>
                </a:solidFill>
                <a:latin typeface="+mn-lt"/>
                <a:ea typeface="+mn-ea"/>
                <a:cs typeface="+mn-cs"/>
              </a:rPr>
              <a:t>Bij de jongeren (leeftijd 18 tot 25 jaar) is dat zelfs bijna de helft en bij huishoudens met een inkomen lager dan 1.200 euro is het zelfs iets meer dan de helft. Huishoudens die geldzaken lastig vinden, komen moeilijker rond dan gemiddeld. </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err="1" smtClean="0"/>
              <a:t>Armoedesignalement</a:t>
            </a:r>
            <a:r>
              <a:rPr lang="en-US" dirty="0" smtClean="0"/>
              <a:t> 2012</a:t>
            </a:r>
          </a:p>
          <a:p>
            <a:endParaRPr lang="nl-NL" dirty="0"/>
          </a:p>
        </p:txBody>
      </p:sp>
      <p:sp>
        <p:nvSpPr>
          <p:cNvPr id="4" name="Tijdelijke aanduiding voor dianummer 3"/>
          <p:cNvSpPr>
            <a:spLocks noGrp="1"/>
          </p:cNvSpPr>
          <p:nvPr>
            <p:ph type="sldNum" sz="quarter" idx="10"/>
          </p:nvPr>
        </p:nvSpPr>
        <p:spPr/>
        <p:txBody>
          <a:bodyPr/>
          <a:lstStyle/>
          <a:p>
            <a:pPr>
              <a:defRPr/>
            </a:pPr>
            <a:fld id="{D6A3AD83-2BEF-41F6-A278-899AF393303C}"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45059"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r>
              <a:rPr lang="en-US" b="1" dirty="0" err="1" smtClean="0"/>
              <a:t>Wat</a:t>
            </a:r>
            <a:r>
              <a:rPr lang="en-US" b="1" dirty="0" smtClean="0"/>
              <a:t> </a:t>
            </a:r>
            <a:r>
              <a:rPr lang="en-US" b="1" dirty="0" err="1" smtClean="0"/>
              <a:t>doen</a:t>
            </a:r>
            <a:r>
              <a:rPr lang="en-US" b="1" dirty="0" smtClean="0"/>
              <a:t> </a:t>
            </a:r>
            <a:r>
              <a:rPr lang="en-US" b="1" dirty="0" err="1" smtClean="0"/>
              <a:t>huishoudens</a:t>
            </a:r>
            <a:r>
              <a:rPr lang="en-US" b="1" dirty="0" smtClean="0"/>
              <a:t> die </a:t>
            </a:r>
            <a:r>
              <a:rPr lang="en-US" b="1" dirty="0" err="1" smtClean="0"/>
              <a:t>meer</a:t>
            </a:r>
            <a:r>
              <a:rPr lang="en-US" b="1" dirty="0" smtClean="0"/>
              <a:t> </a:t>
            </a:r>
            <a:r>
              <a:rPr lang="en-US" b="1" dirty="0" err="1" smtClean="0"/>
              <a:t>nodig</a:t>
            </a:r>
            <a:r>
              <a:rPr lang="en-US" b="1" dirty="0" smtClean="0"/>
              <a:t> </a:t>
            </a:r>
            <a:r>
              <a:rPr lang="en-US" b="1" dirty="0" err="1" smtClean="0"/>
              <a:t>hebben</a:t>
            </a:r>
            <a:r>
              <a:rPr lang="en-US" b="1" dirty="0" smtClean="0"/>
              <a:t> </a:t>
            </a:r>
            <a:r>
              <a:rPr lang="en-US" b="1" dirty="0" err="1" smtClean="0"/>
              <a:t>dan</a:t>
            </a:r>
            <a:r>
              <a:rPr lang="en-US" b="1" dirty="0" smtClean="0"/>
              <a:t> </a:t>
            </a:r>
            <a:r>
              <a:rPr lang="en-US" b="1" dirty="0" err="1" smtClean="0"/>
              <a:t>er</a:t>
            </a:r>
            <a:r>
              <a:rPr lang="en-US" b="1" dirty="0" smtClean="0"/>
              <a:t> </a:t>
            </a:r>
            <a:r>
              <a:rPr lang="en-US" b="1" dirty="0" err="1" smtClean="0"/>
              <a:t>binnenkomt</a:t>
            </a:r>
            <a:r>
              <a:rPr lang="en-US" b="1" dirty="0" smtClean="0"/>
              <a:t>? </a:t>
            </a:r>
          </a:p>
          <a:p>
            <a:endParaRPr lang="en-US" dirty="0" smtClean="0"/>
          </a:p>
          <a:p>
            <a:r>
              <a:rPr lang="en-US" dirty="0" smtClean="0"/>
              <a:t>De </a:t>
            </a:r>
            <a:r>
              <a:rPr lang="en-US" dirty="0" err="1" smtClean="0"/>
              <a:t>eerste</a:t>
            </a:r>
            <a:r>
              <a:rPr lang="en-US" dirty="0" smtClean="0"/>
              <a:t> </a:t>
            </a:r>
            <a:r>
              <a:rPr lang="en-US" dirty="0" err="1" smtClean="0"/>
              <a:t>groep</a:t>
            </a:r>
            <a:r>
              <a:rPr lang="en-US" dirty="0" smtClean="0"/>
              <a:t> </a:t>
            </a:r>
            <a:r>
              <a:rPr lang="en-US" dirty="0" err="1" smtClean="0"/>
              <a:t>gaat</a:t>
            </a:r>
            <a:r>
              <a:rPr lang="en-US" dirty="0" smtClean="0"/>
              <a:t> op </a:t>
            </a:r>
            <a:r>
              <a:rPr lang="en-US" dirty="0" err="1" smtClean="0"/>
              <a:t>hun</a:t>
            </a:r>
            <a:r>
              <a:rPr lang="en-US" dirty="0" smtClean="0"/>
              <a:t> </a:t>
            </a:r>
            <a:r>
              <a:rPr lang="en-US" dirty="0" err="1" smtClean="0"/>
              <a:t>uitgaven</a:t>
            </a:r>
            <a:r>
              <a:rPr lang="en-US" dirty="0" smtClean="0"/>
              <a:t> </a:t>
            </a:r>
            <a:r>
              <a:rPr lang="en-US" dirty="0" err="1" smtClean="0"/>
              <a:t>als</a:t>
            </a:r>
            <a:r>
              <a:rPr lang="en-US" dirty="0" smtClean="0"/>
              <a:t> </a:t>
            </a:r>
            <a:r>
              <a:rPr lang="en-US" dirty="0" err="1" smtClean="0"/>
              <a:t>huishoudgeld</a:t>
            </a:r>
            <a:r>
              <a:rPr lang="en-US" dirty="0" smtClean="0"/>
              <a:t> </a:t>
            </a:r>
            <a:r>
              <a:rPr lang="en-US" dirty="0" err="1" smtClean="0"/>
              <a:t>bezuinigen</a:t>
            </a:r>
            <a:r>
              <a:rPr lang="en-US" dirty="0" smtClean="0"/>
              <a:t>. </a:t>
            </a:r>
            <a:r>
              <a:rPr lang="en-US" dirty="0" err="1" smtClean="0"/>
              <a:t>Nog</a:t>
            </a:r>
            <a:r>
              <a:rPr lang="en-US" dirty="0" smtClean="0"/>
              <a:t> </a:t>
            </a:r>
            <a:r>
              <a:rPr lang="en-US" dirty="0" err="1" smtClean="0"/>
              <a:t>goedkopere</a:t>
            </a:r>
            <a:r>
              <a:rPr lang="en-US" dirty="0" smtClean="0"/>
              <a:t> </a:t>
            </a:r>
            <a:r>
              <a:rPr lang="en-US" dirty="0" err="1" smtClean="0"/>
              <a:t>supermarkt</a:t>
            </a:r>
            <a:r>
              <a:rPr lang="en-US" dirty="0" smtClean="0"/>
              <a:t>, </a:t>
            </a:r>
            <a:r>
              <a:rPr lang="en-US" dirty="0" err="1" smtClean="0"/>
              <a:t>aanbiedingen</a:t>
            </a:r>
            <a:r>
              <a:rPr lang="en-US" dirty="0" smtClean="0"/>
              <a:t>, </a:t>
            </a:r>
            <a:r>
              <a:rPr lang="en-US" dirty="0" err="1" smtClean="0"/>
              <a:t>voedselbank</a:t>
            </a:r>
            <a:r>
              <a:rPr lang="en-US" dirty="0" smtClean="0"/>
              <a:t>  </a:t>
            </a:r>
          </a:p>
          <a:p>
            <a:r>
              <a:rPr lang="en-US" dirty="0" smtClean="0"/>
              <a:t>En </a:t>
            </a:r>
            <a:r>
              <a:rPr lang="en-US" dirty="0" err="1" smtClean="0"/>
              <a:t>ze</a:t>
            </a:r>
            <a:r>
              <a:rPr lang="en-US" dirty="0" smtClean="0"/>
              <a:t> </a:t>
            </a:r>
            <a:r>
              <a:rPr lang="en-US" dirty="0" err="1" smtClean="0"/>
              <a:t>gaan</a:t>
            </a:r>
            <a:r>
              <a:rPr lang="en-US" dirty="0" smtClean="0"/>
              <a:t> minder </a:t>
            </a:r>
            <a:r>
              <a:rPr lang="en-US" dirty="0" err="1" smtClean="0"/>
              <a:t>reserveren</a:t>
            </a:r>
            <a:r>
              <a:rPr lang="en-US" dirty="0" smtClean="0"/>
              <a:t> </a:t>
            </a:r>
            <a:r>
              <a:rPr lang="en-US" dirty="0" err="1" smtClean="0"/>
              <a:t>dan</a:t>
            </a:r>
            <a:r>
              <a:rPr lang="en-US" dirty="0" smtClean="0"/>
              <a:t> </a:t>
            </a:r>
            <a:r>
              <a:rPr lang="en-US" dirty="0" err="1" smtClean="0"/>
              <a:t>noodzakelijk</a:t>
            </a:r>
            <a:r>
              <a:rPr lang="en-US" dirty="0" smtClean="0"/>
              <a:t>. </a:t>
            </a:r>
            <a:r>
              <a:rPr lang="en-US" dirty="0" err="1" smtClean="0"/>
              <a:t>Er</a:t>
            </a:r>
            <a:r>
              <a:rPr lang="en-US" dirty="0" smtClean="0"/>
              <a:t> </a:t>
            </a:r>
            <a:r>
              <a:rPr lang="en-US" dirty="0" err="1" smtClean="0"/>
              <a:t>ontstaan</a:t>
            </a:r>
            <a:r>
              <a:rPr lang="en-US" dirty="0" smtClean="0"/>
              <a:t> </a:t>
            </a:r>
            <a:r>
              <a:rPr lang="en-US" dirty="0" err="1" smtClean="0"/>
              <a:t>nog</a:t>
            </a:r>
            <a:r>
              <a:rPr lang="en-US" dirty="0" smtClean="0"/>
              <a:t> </a:t>
            </a:r>
            <a:r>
              <a:rPr lang="en-US" dirty="0" err="1" smtClean="0"/>
              <a:t>geen</a:t>
            </a:r>
            <a:r>
              <a:rPr lang="en-US" dirty="0" smtClean="0"/>
              <a:t> </a:t>
            </a:r>
            <a:r>
              <a:rPr lang="en-US" dirty="0" err="1" smtClean="0"/>
              <a:t>problemen</a:t>
            </a:r>
            <a:r>
              <a:rPr lang="en-US" dirty="0" smtClean="0"/>
              <a:t> </a:t>
            </a:r>
            <a:r>
              <a:rPr lang="en-US" dirty="0" err="1" smtClean="0"/>
              <a:t>maar</a:t>
            </a:r>
            <a:r>
              <a:rPr lang="en-US" dirty="0" smtClean="0"/>
              <a:t> het is </a:t>
            </a:r>
            <a:r>
              <a:rPr lang="en-US" dirty="0" err="1" smtClean="0"/>
              <a:t>een</a:t>
            </a:r>
            <a:r>
              <a:rPr lang="en-US" dirty="0" smtClean="0"/>
              <a:t> </a:t>
            </a:r>
            <a:r>
              <a:rPr lang="en-US" dirty="0" err="1" smtClean="0"/>
              <a:t>risicovolle</a:t>
            </a:r>
            <a:r>
              <a:rPr lang="en-US" dirty="0" smtClean="0"/>
              <a:t> </a:t>
            </a:r>
            <a:r>
              <a:rPr lang="en-US" dirty="0" err="1" smtClean="0"/>
              <a:t>situatie</a:t>
            </a:r>
            <a:r>
              <a:rPr lang="en-US" dirty="0" smtClean="0"/>
              <a:t>. Op </a:t>
            </a:r>
            <a:r>
              <a:rPr lang="en-US" dirty="0" err="1" smtClean="0"/>
              <a:t>termijn</a:t>
            </a:r>
            <a:r>
              <a:rPr lang="en-US" dirty="0" smtClean="0"/>
              <a:t> </a:t>
            </a:r>
            <a:r>
              <a:rPr lang="en-US" dirty="0" err="1" smtClean="0"/>
              <a:t>zal</a:t>
            </a:r>
            <a:r>
              <a:rPr lang="en-US" dirty="0" smtClean="0"/>
              <a:t> minder </a:t>
            </a:r>
            <a:r>
              <a:rPr lang="en-US" dirty="0" err="1" smtClean="0"/>
              <a:t>reserveren</a:t>
            </a:r>
            <a:r>
              <a:rPr lang="en-US" dirty="0" smtClean="0"/>
              <a:t> </a:t>
            </a:r>
            <a:r>
              <a:rPr lang="en-US" dirty="0" err="1" smtClean="0"/>
              <a:t>problematisch</a:t>
            </a:r>
            <a:r>
              <a:rPr lang="en-US" dirty="0" smtClean="0"/>
              <a:t> </a:t>
            </a:r>
            <a:r>
              <a:rPr lang="en-US" dirty="0" err="1" smtClean="0"/>
              <a:t>worden</a:t>
            </a:r>
            <a:r>
              <a:rPr lang="en-US" dirty="0" smtClean="0"/>
              <a:t>, </a:t>
            </a:r>
            <a:r>
              <a:rPr lang="en-US" dirty="0" err="1" smtClean="0"/>
              <a:t>als</a:t>
            </a:r>
            <a:r>
              <a:rPr lang="en-US" dirty="0" smtClean="0"/>
              <a:t> </a:t>
            </a:r>
            <a:r>
              <a:rPr lang="en-US" dirty="0" err="1" smtClean="0"/>
              <a:t>koelkast</a:t>
            </a:r>
            <a:r>
              <a:rPr lang="en-US" dirty="0" smtClean="0"/>
              <a:t> </a:t>
            </a:r>
            <a:r>
              <a:rPr lang="en-US" dirty="0" err="1" smtClean="0"/>
              <a:t>kapot</a:t>
            </a:r>
            <a:r>
              <a:rPr lang="en-US" dirty="0" smtClean="0"/>
              <a:t> </a:t>
            </a:r>
            <a:r>
              <a:rPr lang="en-US" dirty="0" err="1" smtClean="0"/>
              <a:t>gaat</a:t>
            </a:r>
            <a:r>
              <a:rPr lang="en-US" dirty="0" smtClean="0"/>
              <a:t> </a:t>
            </a:r>
            <a:r>
              <a:rPr lang="en-US" dirty="0" err="1" smtClean="0"/>
              <a:t>bijv</a:t>
            </a:r>
            <a:r>
              <a:rPr lang="en-US" dirty="0" smtClean="0"/>
              <a:t>. </a:t>
            </a:r>
          </a:p>
          <a:p>
            <a:endParaRPr lang="en-US" dirty="0" smtClean="0"/>
          </a:p>
          <a:p>
            <a:r>
              <a:rPr lang="en-US" dirty="0" smtClean="0"/>
              <a:t>De </a:t>
            </a:r>
            <a:r>
              <a:rPr lang="en-US" dirty="0" err="1" smtClean="0"/>
              <a:t>tweede</a:t>
            </a:r>
            <a:r>
              <a:rPr lang="en-US" dirty="0" smtClean="0"/>
              <a:t> </a:t>
            </a:r>
            <a:r>
              <a:rPr lang="en-US" dirty="0" err="1" smtClean="0"/>
              <a:t>groep</a:t>
            </a:r>
            <a:r>
              <a:rPr lang="en-US" dirty="0" smtClean="0"/>
              <a:t> past </a:t>
            </a:r>
            <a:r>
              <a:rPr lang="en-US" dirty="0" err="1" smtClean="0"/>
              <a:t>meer</a:t>
            </a:r>
            <a:r>
              <a:rPr lang="en-US" dirty="0" smtClean="0"/>
              <a:t> </a:t>
            </a:r>
            <a:r>
              <a:rPr lang="en-US" dirty="0" err="1" smtClean="0"/>
              <a:t>risicovolle</a:t>
            </a:r>
            <a:r>
              <a:rPr lang="en-US" dirty="0" smtClean="0"/>
              <a:t> </a:t>
            </a:r>
            <a:r>
              <a:rPr lang="en-US" dirty="0" err="1" smtClean="0"/>
              <a:t>handelingen</a:t>
            </a:r>
            <a:r>
              <a:rPr lang="en-US" dirty="0" smtClean="0"/>
              <a:t> toe die op </a:t>
            </a:r>
            <a:r>
              <a:rPr lang="en-US" dirty="0" err="1" smtClean="0"/>
              <a:t>korte</a:t>
            </a:r>
            <a:r>
              <a:rPr lang="en-US" dirty="0" smtClean="0"/>
              <a:t> </a:t>
            </a:r>
            <a:r>
              <a:rPr lang="en-US" dirty="0" err="1" smtClean="0"/>
              <a:t>termijn</a:t>
            </a:r>
            <a:r>
              <a:rPr lang="en-US" dirty="0" smtClean="0"/>
              <a:t> </a:t>
            </a:r>
            <a:r>
              <a:rPr lang="en-US" dirty="0" err="1" smtClean="0"/>
              <a:t>helpen</a:t>
            </a:r>
            <a:r>
              <a:rPr lang="en-US" dirty="0" smtClean="0"/>
              <a:t> </a:t>
            </a:r>
            <a:r>
              <a:rPr lang="en-US" dirty="0" err="1" smtClean="0"/>
              <a:t>maar</a:t>
            </a:r>
            <a:r>
              <a:rPr lang="en-US" dirty="0" smtClean="0"/>
              <a:t> </a:t>
            </a:r>
            <a:r>
              <a:rPr lang="en-US" dirty="0" err="1" smtClean="0"/>
              <a:t>uiteindelijk</a:t>
            </a:r>
            <a:r>
              <a:rPr lang="en-US" dirty="0" smtClean="0"/>
              <a:t> </a:t>
            </a:r>
            <a:r>
              <a:rPr lang="en-US" dirty="0" err="1" smtClean="0"/>
              <a:t>altijd</a:t>
            </a:r>
            <a:r>
              <a:rPr lang="en-US" dirty="0" smtClean="0"/>
              <a:t> tot </a:t>
            </a:r>
            <a:r>
              <a:rPr lang="en-US" dirty="0" err="1" smtClean="0"/>
              <a:t>echte</a:t>
            </a:r>
            <a:r>
              <a:rPr lang="en-US" dirty="0" smtClean="0"/>
              <a:t> </a:t>
            </a:r>
            <a:r>
              <a:rPr lang="en-US" dirty="0" err="1" smtClean="0"/>
              <a:t>problemen</a:t>
            </a:r>
            <a:r>
              <a:rPr lang="en-US" dirty="0" smtClean="0"/>
              <a:t> </a:t>
            </a:r>
            <a:r>
              <a:rPr lang="en-US" dirty="0" err="1" smtClean="0"/>
              <a:t>zal</a:t>
            </a:r>
            <a:r>
              <a:rPr lang="en-US" dirty="0" smtClean="0"/>
              <a:t> </a:t>
            </a:r>
            <a:r>
              <a:rPr lang="en-US" dirty="0" err="1" smtClean="0"/>
              <a:t>leiden</a:t>
            </a:r>
            <a:r>
              <a:rPr lang="en-US" dirty="0" smtClean="0"/>
              <a:t>. </a:t>
            </a:r>
            <a:r>
              <a:rPr lang="en-US" dirty="0" err="1" smtClean="0"/>
              <a:t>Zo</a:t>
            </a:r>
            <a:r>
              <a:rPr lang="en-US" dirty="0" smtClean="0"/>
              <a:t> </a:t>
            </a:r>
            <a:r>
              <a:rPr lang="en-US" dirty="0" err="1" smtClean="0"/>
              <a:t>kost</a:t>
            </a:r>
            <a:r>
              <a:rPr lang="en-US" dirty="0" smtClean="0"/>
              <a:t> </a:t>
            </a:r>
            <a:r>
              <a:rPr lang="en-US" dirty="0" err="1" smtClean="0"/>
              <a:t>roodstand</a:t>
            </a:r>
            <a:r>
              <a:rPr lang="en-US" dirty="0" smtClean="0"/>
              <a:t> en </a:t>
            </a:r>
            <a:r>
              <a:rPr lang="en-US" dirty="0" err="1" smtClean="0"/>
              <a:t>kopen</a:t>
            </a:r>
            <a:r>
              <a:rPr lang="en-US" dirty="0" smtClean="0"/>
              <a:t> op </a:t>
            </a:r>
            <a:r>
              <a:rPr lang="en-US" dirty="0" err="1" smtClean="0"/>
              <a:t>afbetaling</a:t>
            </a:r>
            <a:r>
              <a:rPr lang="en-US" dirty="0" smtClean="0"/>
              <a:t> </a:t>
            </a:r>
            <a:r>
              <a:rPr lang="en-US" dirty="0" err="1" smtClean="0"/>
              <a:t>altijd</a:t>
            </a:r>
            <a:r>
              <a:rPr lang="en-US" dirty="0" smtClean="0"/>
              <a:t> </a:t>
            </a:r>
            <a:r>
              <a:rPr lang="en-US" dirty="0" err="1" smtClean="0"/>
              <a:t>meer</a:t>
            </a:r>
            <a:r>
              <a:rPr lang="en-US" dirty="0" smtClean="0"/>
              <a:t> geld. </a:t>
            </a:r>
          </a:p>
          <a:p>
            <a:endParaRPr lang="en-US" dirty="0" smtClean="0"/>
          </a:p>
          <a:p>
            <a:r>
              <a:rPr lang="en-US" dirty="0" err="1" smtClean="0"/>
              <a:t>Tenslotte</a:t>
            </a:r>
            <a:r>
              <a:rPr lang="en-US" dirty="0" smtClean="0"/>
              <a:t> </a:t>
            </a:r>
            <a:r>
              <a:rPr lang="en-US" dirty="0" err="1" smtClean="0"/>
              <a:t>staat</a:t>
            </a:r>
            <a:r>
              <a:rPr lang="en-US" dirty="0" smtClean="0"/>
              <a:t> de </a:t>
            </a:r>
            <a:r>
              <a:rPr lang="en-US" dirty="0" err="1" smtClean="0"/>
              <a:t>deurwaarder</a:t>
            </a:r>
            <a:r>
              <a:rPr lang="en-US" dirty="0" smtClean="0"/>
              <a:t> op de </a:t>
            </a:r>
            <a:r>
              <a:rPr lang="en-US" dirty="0" err="1" smtClean="0"/>
              <a:t>stoep</a:t>
            </a:r>
            <a:r>
              <a:rPr lang="en-US" dirty="0" smtClean="0"/>
              <a:t>. </a:t>
            </a:r>
            <a:r>
              <a:rPr lang="en-US" dirty="0" err="1" smtClean="0"/>
              <a:t>Zeker</a:t>
            </a:r>
            <a:r>
              <a:rPr lang="en-US" dirty="0" smtClean="0"/>
              <a:t> </a:t>
            </a:r>
            <a:r>
              <a:rPr lang="en-US" dirty="0" err="1" smtClean="0"/>
              <a:t>als</a:t>
            </a:r>
            <a:r>
              <a:rPr lang="en-US" dirty="0" smtClean="0"/>
              <a:t> het </a:t>
            </a:r>
            <a:r>
              <a:rPr lang="en-US" dirty="0" err="1" smtClean="0"/>
              <a:t>energiebedrijf</a:t>
            </a:r>
            <a:r>
              <a:rPr lang="en-US" dirty="0" smtClean="0"/>
              <a:t> </a:t>
            </a:r>
            <a:r>
              <a:rPr lang="en-US" dirty="0" err="1" smtClean="0"/>
              <a:t>een</a:t>
            </a:r>
            <a:r>
              <a:rPr lang="en-US" dirty="0" smtClean="0"/>
              <a:t> (van de) </a:t>
            </a:r>
            <a:r>
              <a:rPr lang="en-US" dirty="0" err="1" smtClean="0"/>
              <a:t>schuldeiser</a:t>
            </a:r>
            <a:r>
              <a:rPr lang="en-US" dirty="0" smtClean="0"/>
              <a:t>(s) is </a:t>
            </a:r>
            <a:r>
              <a:rPr lang="en-US" dirty="0" err="1" smtClean="0"/>
              <a:t>kan</a:t>
            </a:r>
            <a:r>
              <a:rPr lang="en-US" dirty="0" smtClean="0"/>
              <a:t> </a:t>
            </a:r>
            <a:r>
              <a:rPr lang="en-US" dirty="0" err="1" smtClean="0"/>
              <a:t>dit</a:t>
            </a:r>
            <a:r>
              <a:rPr lang="en-US" dirty="0" smtClean="0"/>
              <a:t> </a:t>
            </a:r>
            <a:r>
              <a:rPr lang="en-US" dirty="0" err="1" smtClean="0"/>
              <a:t>grote</a:t>
            </a:r>
            <a:r>
              <a:rPr lang="en-US" dirty="0" smtClean="0"/>
              <a:t> </a:t>
            </a:r>
            <a:r>
              <a:rPr lang="en-US" dirty="0" err="1" smtClean="0"/>
              <a:t>problemen</a:t>
            </a:r>
            <a:r>
              <a:rPr lang="en-US" dirty="0" smtClean="0"/>
              <a:t> </a:t>
            </a:r>
            <a:r>
              <a:rPr lang="en-US" dirty="0" err="1" smtClean="0"/>
              <a:t>als</a:t>
            </a:r>
            <a:r>
              <a:rPr lang="en-US" dirty="0" smtClean="0"/>
              <a:t> </a:t>
            </a:r>
            <a:r>
              <a:rPr lang="en-US" dirty="0" err="1" smtClean="0"/>
              <a:t>afsluiting</a:t>
            </a:r>
            <a:r>
              <a:rPr lang="en-US" dirty="0" smtClean="0"/>
              <a:t> </a:t>
            </a:r>
            <a:r>
              <a:rPr lang="en-US" dirty="0" err="1" smtClean="0"/>
              <a:t>tto</a:t>
            </a:r>
            <a:r>
              <a:rPr lang="en-US" dirty="0" smtClean="0"/>
              <a:t> </a:t>
            </a:r>
            <a:r>
              <a:rPr lang="en-US" dirty="0" err="1" smtClean="0"/>
              <a:t>gevolg</a:t>
            </a:r>
            <a:r>
              <a:rPr lang="en-US" dirty="0" smtClean="0"/>
              <a:t> </a:t>
            </a:r>
            <a:r>
              <a:rPr lang="en-US" dirty="0" err="1" smtClean="0"/>
              <a:t>hebben</a:t>
            </a:r>
            <a:r>
              <a:rPr lang="en-US" dirty="0" smtClean="0"/>
              <a:t>. </a:t>
            </a:r>
          </a:p>
          <a:p>
            <a:endParaRPr lang="en-US" dirty="0" smtClean="0"/>
          </a:p>
          <a:p>
            <a:endParaRPr lang="nl-NL" dirty="0" smtClean="0"/>
          </a:p>
        </p:txBody>
      </p:sp>
      <p:sp>
        <p:nvSpPr>
          <p:cNvPr id="4" name="Tijdelijke aanduiding voor dianummer 3"/>
          <p:cNvSpPr>
            <a:spLocks noGrp="1"/>
          </p:cNvSpPr>
          <p:nvPr>
            <p:ph type="sldNum" sz="quarter" idx="5"/>
          </p:nvPr>
        </p:nvSpPr>
        <p:spPr/>
        <p:txBody>
          <a:bodyPr/>
          <a:lstStyle/>
          <a:p>
            <a:pPr>
              <a:defRPr/>
            </a:pPr>
            <a:fld id="{579004F3-6D5E-4F8F-B906-F47FB4BF3283}"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3" name="Tijdelijke aanduiding voor notities 2"/>
          <p:cNvSpPr>
            <a:spLocks noGrp="1"/>
          </p:cNvSpPr>
          <p:nvPr>
            <p:ph type="body" idx="1"/>
          </p:nvPr>
        </p:nvSpPr>
        <p:spPr/>
        <p:txBody>
          <a:bodyPr/>
          <a:lstStyle/>
          <a:p>
            <a:pPr>
              <a:defRPr/>
            </a:pPr>
            <a:r>
              <a:rPr lang="en-US" dirty="0" err="1" smtClean="0"/>
              <a:t>Als</a:t>
            </a:r>
            <a:r>
              <a:rPr lang="en-US" dirty="0" smtClean="0"/>
              <a:t> je </a:t>
            </a:r>
            <a:r>
              <a:rPr lang="en-US" dirty="0" err="1" smtClean="0"/>
              <a:t>deze</a:t>
            </a:r>
            <a:r>
              <a:rPr lang="en-US" dirty="0" smtClean="0"/>
              <a:t> </a:t>
            </a:r>
            <a:r>
              <a:rPr lang="en-US" dirty="0" err="1" smtClean="0"/>
              <a:t>begroting</a:t>
            </a:r>
            <a:r>
              <a:rPr lang="en-US" dirty="0" smtClean="0"/>
              <a:t> </a:t>
            </a:r>
            <a:r>
              <a:rPr lang="en-US" dirty="0" err="1" smtClean="0"/>
              <a:t>ziet</a:t>
            </a:r>
            <a:r>
              <a:rPr lang="en-US" dirty="0" smtClean="0"/>
              <a:t> en de </a:t>
            </a:r>
            <a:r>
              <a:rPr lang="en-US" dirty="0" err="1" smtClean="0"/>
              <a:t>maatregelen</a:t>
            </a:r>
            <a:r>
              <a:rPr lang="en-US" dirty="0" smtClean="0"/>
              <a:t>  </a:t>
            </a:r>
            <a:r>
              <a:rPr lang="en-US" dirty="0" err="1" smtClean="0"/>
              <a:t>voor</a:t>
            </a:r>
            <a:r>
              <a:rPr lang="en-US" dirty="0" smtClean="0"/>
              <a:t> </a:t>
            </a:r>
            <a:r>
              <a:rPr lang="en-US" dirty="0" err="1" smtClean="0"/>
              <a:t>dit</a:t>
            </a:r>
            <a:r>
              <a:rPr lang="en-US" dirty="0" smtClean="0"/>
              <a:t> </a:t>
            </a:r>
            <a:r>
              <a:rPr lang="en-US" dirty="0" err="1" smtClean="0"/>
              <a:t>jaar</a:t>
            </a:r>
            <a:r>
              <a:rPr lang="en-US" dirty="0" smtClean="0"/>
              <a:t>: </a:t>
            </a:r>
            <a:r>
              <a:rPr lang="en-US" dirty="0" err="1" smtClean="0"/>
              <a:t>kunnen</a:t>
            </a:r>
            <a:r>
              <a:rPr lang="en-US" dirty="0" smtClean="0"/>
              <a:t> </a:t>
            </a:r>
            <a:r>
              <a:rPr lang="en-US" dirty="0" err="1" smtClean="0"/>
              <a:t>mensen</a:t>
            </a:r>
            <a:r>
              <a:rPr lang="en-US" dirty="0" smtClean="0"/>
              <a:t> met </a:t>
            </a:r>
            <a:r>
              <a:rPr lang="en-US" dirty="0" err="1" smtClean="0"/>
              <a:t>een</a:t>
            </a:r>
            <a:r>
              <a:rPr lang="en-US" dirty="0" smtClean="0"/>
              <a:t> </a:t>
            </a:r>
            <a:r>
              <a:rPr lang="en-US" dirty="0" err="1" smtClean="0"/>
              <a:t>laag</a:t>
            </a:r>
            <a:r>
              <a:rPr lang="en-US" dirty="0" smtClean="0"/>
              <a:t> </a:t>
            </a:r>
            <a:r>
              <a:rPr lang="en-US" dirty="0" err="1" smtClean="0"/>
              <a:t>inkomen</a:t>
            </a:r>
            <a:r>
              <a:rPr lang="en-US" dirty="0" smtClean="0"/>
              <a:t> </a:t>
            </a:r>
            <a:r>
              <a:rPr lang="en-US" dirty="0" err="1" smtClean="0"/>
              <a:t>dan</a:t>
            </a:r>
            <a:r>
              <a:rPr lang="en-US" dirty="0" smtClean="0"/>
              <a:t> </a:t>
            </a:r>
            <a:r>
              <a:rPr lang="en-US" dirty="0" err="1" smtClean="0"/>
              <a:t>nog</a:t>
            </a:r>
            <a:r>
              <a:rPr lang="en-US" dirty="0" smtClean="0"/>
              <a:t> </a:t>
            </a:r>
            <a:r>
              <a:rPr lang="en-US" dirty="0" err="1" smtClean="0"/>
              <a:t>wel</a:t>
            </a:r>
            <a:r>
              <a:rPr lang="en-US" dirty="0" smtClean="0"/>
              <a:t> </a:t>
            </a:r>
            <a:r>
              <a:rPr lang="en-US" dirty="0" err="1" smtClean="0"/>
              <a:t>rondkomen</a:t>
            </a:r>
            <a:r>
              <a:rPr lang="en-US" dirty="0" smtClean="0"/>
              <a:t>? </a:t>
            </a:r>
            <a:endParaRPr lang="en-US" b="1" dirty="0" smtClean="0"/>
          </a:p>
          <a:p>
            <a:pPr>
              <a:defRPr/>
            </a:pPr>
            <a:endParaRPr lang="en-US" dirty="0" smtClean="0"/>
          </a:p>
          <a:p>
            <a:pPr>
              <a:defRPr/>
            </a:pPr>
            <a:r>
              <a:rPr lang="en-US" dirty="0" smtClean="0"/>
              <a:t>Het </a:t>
            </a:r>
            <a:r>
              <a:rPr lang="en-US" dirty="0" err="1" smtClean="0"/>
              <a:t>kan.</a:t>
            </a:r>
            <a:r>
              <a:rPr lang="en-US" dirty="0" smtClean="0"/>
              <a:t> Maar </a:t>
            </a:r>
            <a:r>
              <a:rPr lang="en-US" dirty="0" err="1" smtClean="0"/>
              <a:t>er</a:t>
            </a:r>
            <a:r>
              <a:rPr lang="en-US" dirty="0" smtClean="0"/>
              <a:t> </a:t>
            </a:r>
            <a:r>
              <a:rPr lang="en-US" dirty="0" err="1" smtClean="0"/>
              <a:t>zijn</a:t>
            </a:r>
            <a:r>
              <a:rPr lang="en-US" dirty="0" smtClean="0"/>
              <a:t> </a:t>
            </a:r>
            <a:r>
              <a:rPr lang="en-US" dirty="0" err="1" smtClean="0"/>
              <a:t>wel</a:t>
            </a:r>
            <a:r>
              <a:rPr lang="en-US" dirty="0" smtClean="0"/>
              <a:t> </a:t>
            </a:r>
            <a:r>
              <a:rPr lang="en-US" dirty="0" err="1" smtClean="0"/>
              <a:t>mitsen</a:t>
            </a:r>
            <a:r>
              <a:rPr lang="en-US" dirty="0" smtClean="0"/>
              <a:t> en </a:t>
            </a:r>
            <a:r>
              <a:rPr lang="en-US" dirty="0" err="1" smtClean="0"/>
              <a:t>maren</a:t>
            </a:r>
            <a:r>
              <a:rPr lang="en-US" dirty="0" smtClean="0"/>
              <a:t>. </a:t>
            </a:r>
          </a:p>
          <a:p>
            <a:pPr>
              <a:defRPr/>
            </a:pPr>
            <a:endParaRPr lang="en-US" dirty="0" smtClean="0"/>
          </a:p>
          <a:p>
            <a:pPr>
              <a:defRPr/>
            </a:pPr>
            <a:r>
              <a:rPr lang="en-US" dirty="0" err="1" smtClean="0"/>
              <a:t>Voorwaarden</a:t>
            </a:r>
            <a:r>
              <a:rPr lang="en-US" dirty="0" smtClean="0"/>
              <a:t> </a:t>
            </a:r>
            <a:r>
              <a:rPr lang="en-US" dirty="0" err="1" smtClean="0"/>
              <a:t>voor</a:t>
            </a:r>
            <a:r>
              <a:rPr lang="en-US" dirty="0" smtClean="0"/>
              <a:t> de </a:t>
            </a:r>
            <a:r>
              <a:rPr lang="en-US" dirty="0" err="1" smtClean="0"/>
              <a:t>begroting</a:t>
            </a:r>
            <a:r>
              <a:rPr lang="en-US" dirty="0" smtClean="0"/>
              <a:t> in het </a:t>
            </a:r>
            <a:r>
              <a:rPr lang="en-US" dirty="0" err="1" smtClean="0"/>
              <a:t>voorgaande</a:t>
            </a:r>
            <a:r>
              <a:rPr lang="en-US" dirty="0" smtClean="0"/>
              <a:t> </a:t>
            </a:r>
            <a:r>
              <a:rPr lang="en-US" dirty="0" err="1" smtClean="0"/>
              <a:t>overzicht</a:t>
            </a:r>
            <a:r>
              <a:rPr lang="en-US" dirty="0" smtClean="0"/>
              <a:t> </a:t>
            </a:r>
            <a:r>
              <a:rPr lang="en-US" dirty="0" err="1" smtClean="0"/>
              <a:t>zijn</a:t>
            </a:r>
            <a:r>
              <a:rPr lang="en-US" dirty="0" smtClean="0"/>
              <a:t>:</a:t>
            </a:r>
          </a:p>
          <a:p>
            <a:pPr marL="222289" indent="-222289">
              <a:buFontTx/>
              <a:buAutoNum type="arabicPeriod"/>
              <a:defRPr/>
            </a:pPr>
            <a:r>
              <a:rPr lang="en-US" dirty="0" smtClean="0"/>
              <a:t>Men </a:t>
            </a:r>
            <a:r>
              <a:rPr lang="en-US" dirty="0" err="1" smtClean="0"/>
              <a:t>moet</a:t>
            </a:r>
            <a:r>
              <a:rPr lang="en-US" dirty="0" smtClean="0"/>
              <a:t> heel </a:t>
            </a:r>
            <a:r>
              <a:rPr lang="en-US" dirty="0" err="1" smtClean="0"/>
              <a:t>goed</a:t>
            </a:r>
            <a:r>
              <a:rPr lang="en-US" dirty="0" smtClean="0"/>
              <a:t> </a:t>
            </a:r>
            <a:r>
              <a:rPr lang="en-US" dirty="0" err="1" smtClean="0"/>
              <a:t>kunnen</a:t>
            </a:r>
            <a:r>
              <a:rPr lang="en-US" dirty="0" smtClean="0"/>
              <a:t> </a:t>
            </a:r>
            <a:r>
              <a:rPr lang="en-US" dirty="0" err="1" smtClean="0"/>
              <a:t>budgetteren</a:t>
            </a:r>
            <a:r>
              <a:rPr lang="en-US" dirty="0" smtClean="0"/>
              <a:t>. </a:t>
            </a:r>
            <a:r>
              <a:rPr lang="en-US" dirty="0" err="1" smtClean="0"/>
              <a:t>Verleidingen</a:t>
            </a:r>
            <a:r>
              <a:rPr lang="en-US" dirty="0" smtClean="0"/>
              <a:t> </a:t>
            </a:r>
            <a:r>
              <a:rPr lang="en-US" dirty="0" err="1" smtClean="0"/>
              <a:t>weerstaan</a:t>
            </a:r>
            <a:r>
              <a:rPr lang="en-US" dirty="0" smtClean="0"/>
              <a:t> en </a:t>
            </a:r>
            <a:r>
              <a:rPr lang="en-US" dirty="0" err="1" smtClean="0"/>
              <a:t>inkomsten</a:t>
            </a:r>
            <a:r>
              <a:rPr lang="en-US" dirty="0" smtClean="0"/>
              <a:t> en </a:t>
            </a:r>
            <a:r>
              <a:rPr lang="en-US" dirty="0" err="1" smtClean="0"/>
              <a:t>uitgaven</a:t>
            </a:r>
            <a:r>
              <a:rPr lang="en-US" dirty="0" smtClean="0"/>
              <a:t> die </a:t>
            </a:r>
            <a:r>
              <a:rPr lang="en-US" dirty="0" err="1" smtClean="0"/>
              <a:t>ongelijk</a:t>
            </a:r>
            <a:r>
              <a:rPr lang="en-US" dirty="0" smtClean="0"/>
              <a:t> over het </a:t>
            </a:r>
            <a:r>
              <a:rPr lang="en-US" dirty="0" err="1" smtClean="0"/>
              <a:t>jaar</a:t>
            </a:r>
            <a:r>
              <a:rPr lang="en-US" dirty="0" smtClean="0"/>
              <a:t> </a:t>
            </a:r>
            <a:r>
              <a:rPr lang="en-US" dirty="0" err="1" smtClean="0"/>
              <a:t>zijn</a:t>
            </a:r>
            <a:r>
              <a:rPr lang="en-US" dirty="0" smtClean="0"/>
              <a:t> </a:t>
            </a:r>
            <a:r>
              <a:rPr lang="en-US" dirty="0" err="1" smtClean="0"/>
              <a:t>verspreid</a:t>
            </a:r>
            <a:r>
              <a:rPr lang="en-US" dirty="0" smtClean="0"/>
              <a:t> </a:t>
            </a:r>
            <a:r>
              <a:rPr lang="en-US" dirty="0" err="1" smtClean="0"/>
              <a:t>toch</a:t>
            </a:r>
            <a:r>
              <a:rPr lang="en-US" dirty="0" smtClean="0"/>
              <a:t> </a:t>
            </a:r>
            <a:r>
              <a:rPr lang="en-US" dirty="0" err="1" smtClean="0"/>
              <a:t>elke</a:t>
            </a:r>
            <a:r>
              <a:rPr lang="en-US" dirty="0" smtClean="0"/>
              <a:t> </a:t>
            </a:r>
            <a:r>
              <a:rPr lang="en-US" dirty="0" err="1" smtClean="0"/>
              <a:t>maand</a:t>
            </a:r>
            <a:r>
              <a:rPr lang="en-US" dirty="0" smtClean="0"/>
              <a:t> in </a:t>
            </a:r>
            <a:r>
              <a:rPr lang="en-US" dirty="0" err="1" smtClean="0"/>
              <a:t>rekening</a:t>
            </a:r>
            <a:r>
              <a:rPr lang="en-US" dirty="0" smtClean="0"/>
              <a:t> </a:t>
            </a:r>
            <a:r>
              <a:rPr lang="en-US" dirty="0" err="1" smtClean="0"/>
              <a:t>brengen</a:t>
            </a:r>
            <a:r>
              <a:rPr lang="en-US" dirty="0" smtClean="0"/>
              <a:t>.</a:t>
            </a:r>
          </a:p>
          <a:p>
            <a:pPr marL="222289" indent="-222289">
              <a:buFontTx/>
              <a:buAutoNum type="arabicPeriod"/>
              <a:defRPr/>
            </a:pPr>
            <a:r>
              <a:rPr lang="en-US" dirty="0" smtClean="0"/>
              <a:t>Men </a:t>
            </a:r>
            <a:r>
              <a:rPr lang="en-US" dirty="0" err="1" smtClean="0"/>
              <a:t>moet</a:t>
            </a:r>
            <a:r>
              <a:rPr lang="en-US" dirty="0" smtClean="0"/>
              <a:t> </a:t>
            </a:r>
            <a:r>
              <a:rPr lang="en-US" dirty="0" err="1" smtClean="0"/>
              <a:t>alles</a:t>
            </a:r>
            <a:r>
              <a:rPr lang="en-US" dirty="0" smtClean="0"/>
              <a:t> </a:t>
            </a:r>
            <a:r>
              <a:rPr lang="en-US" dirty="0" err="1" smtClean="0"/>
              <a:t>aanvragen</a:t>
            </a:r>
            <a:r>
              <a:rPr lang="en-US" dirty="0" smtClean="0"/>
              <a:t> </a:t>
            </a:r>
            <a:r>
              <a:rPr lang="en-US" dirty="0" err="1" smtClean="0"/>
              <a:t>waar</a:t>
            </a:r>
            <a:r>
              <a:rPr lang="en-US" dirty="0" smtClean="0"/>
              <a:t> men </a:t>
            </a:r>
            <a:r>
              <a:rPr lang="en-US" dirty="0" err="1" smtClean="0"/>
              <a:t>recht</a:t>
            </a:r>
            <a:r>
              <a:rPr lang="en-US" dirty="0" smtClean="0"/>
              <a:t> op </a:t>
            </a:r>
            <a:r>
              <a:rPr lang="en-US" dirty="0" err="1" smtClean="0"/>
              <a:t>heeft</a:t>
            </a:r>
            <a:r>
              <a:rPr lang="en-US" dirty="0" smtClean="0"/>
              <a:t>. </a:t>
            </a:r>
            <a:r>
              <a:rPr lang="en-US" dirty="0" err="1" smtClean="0"/>
              <a:t>Inkomensondersteuning</a:t>
            </a:r>
            <a:r>
              <a:rPr lang="en-US" dirty="0" smtClean="0"/>
              <a:t> </a:t>
            </a:r>
            <a:r>
              <a:rPr lang="en-US" dirty="0" err="1" smtClean="0"/>
              <a:t>zoals</a:t>
            </a:r>
            <a:r>
              <a:rPr lang="en-US" dirty="0" smtClean="0"/>
              <a:t> </a:t>
            </a:r>
            <a:r>
              <a:rPr lang="en-US" dirty="0" err="1" smtClean="0"/>
              <a:t>kwijtschelding</a:t>
            </a:r>
            <a:r>
              <a:rPr lang="en-US" dirty="0" smtClean="0"/>
              <a:t> van </a:t>
            </a:r>
            <a:r>
              <a:rPr lang="en-US" dirty="0" err="1" smtClean="0"/>
              <a:t>gemeentelijke</a:t>
            </a:r>
            <a:r>
              <a:rPr lang="en-US" dirty="0" smtClean="0"/>
              <a:t> </a:t>
            </a:r>
            <a:r>
              <a:rPr lang="en-US" dirty="0" err="1" smtClean="0"/>
              <a:t>heffingen</a:t>
            </a:r>
            <a:r>
              <a:rPr lang="en-US" dirty="0" smtClean="0"/>
              <a:t>, </a:t>
            </a:r>
            <a:r>
              <a:rPr lang="en-US" dirty="0" err="1" smtClean="0"/>
              <a:t>belastingteruggaaf</a:t>
            </a:r>
            <a:r>
              <a:rPr lang="en-US" dirty="0" smtClean="0"/>
              <a:t> </a:t>
            </a:r>
            <a:r>
              <a:rPr lang="en-US" dirty="0" err="1" smtClean="0"/>
              <a:t>buitengewone</a:t>
            </a:r>
            <a:r>
              <a:rPr lang="en-US" dirty="0" smtClean="0"/>
              <a:t> </a:t>
            </a:r>
            <a:r>
              <a:rPr lang="en-US" dirty="0" err="1" smtClean="0"/>
              <a:t>uitgaven</a:t>
            </a:r>
            <a:r>
              <a:rPr lang="en-US" dirty="0" smtClean="0"/>
              <a:t>, </a:t>
            </a:r>
            <a:r>
              <a:rPr lang="en-US" dirty="0" err="1" smtClean="0"/>
              <a:t>e.d</a:t>
            </a:r>
            <a:r>
              <a:rPr lang="en-US" dirty="0" smtClean="0"/>
              <a:t>.</a:t>
            </a:r>
          </a:p>
          <a:p>
            <a:pPr marL="222289" indent="-222289">
              <a:buFontTx/>
              <a:buAutoNum type="arabicPeriod"/>
              <a:defRPr/>
            </a:pPr>
            <a:r>
              <a:rPr lang="en-US" dirty="0" smtClean="0"/>
              <a:t>Men </a:t>
            </a:r>
            <a:r>
              <a:rPr lang="en-US" dirty="0" err="1" smtClean="0"/>
              <a:t>moet</a:t>
            </a:r>
            <a:r>
              <a:rPr lang="en-US" dirty="0" smtClean="0"/>
              <a:t> </a:t>
            </a:r>
            <a:r>
              <a:rPr lang="en-US" dirty="0" err="1" smtClean="0"/>
              <a:t>geen</a:t>
            </a:r>
            <a:r>
              <a:rPr lang="en-US" dirty="0" smtClean="0"/>
              <a:t> </a:t>
            </a:r>
            <a:r>
              <a:rPr lang="en-US" dirty="0" err="1" smtClean="0"/>
              <a:t>persoonlijk</a:t>
            </a:r>
            <a:r>
              <a:rPr lang="en-US" dirty="0" smtClean="0"/>
              <a:t> </a:t>
            </a:r>
            <a:r>
              <a:rPr lang="en-US" dirty="0" err="1" smtClean="0"/>
              <a:t>onvermijdbare</a:t>
            </a:r>
            <a:r>
              <a:rPr lang="en-US" dirty="0" smtClean="0"/>
              <a:t> </a:t>
            </a:r>
            <a:r>
              <a:rPr lang="en-US" dirty="0" err="1" smtClean="0"/>
              <a:t>uitgaven</a:t>
            </a:r>
            <a:r>
              <a:rPr lang="en-US" dirty="0" smtClean="0"/>
              <a:t> </a:t>
            </a:r>
            <a:r>
              <a:rPr lang="en-US" dirty="0" err="1" smtClean="0"/>
              <a:t>hebben</a:t>
            </a:r>
            <a:r>
              <a:rPr lang="en-US" dirty="0" smtClean="0"/>
              <a:t> </a:t>
            </a:r>
            <a:r>
              <a:rPr lang="en-US" dirty="0" err="1" smtClean="0"/>
              <a:t>zoals</a:t>
            </a:r>
            <a:r>
              <a:rPr lang="en-US" dirty="0" smtClean="0"/>
              <a:t> </a:t>
            </a:r>
            <a:r>
              <a:rPr lang="en-US" dirty="0" err="1" smtClean="0"/>
              <a:t>ziektekosten</a:t>
            </a:r>
            <a:r>
              <a:rPr lang="en-US" dirty="0" smtClean="0"/>
              <a:t> of </a:t>
            </a:r>
            <a:r>
              <a:rPr lang="en-US" dirty="0" err="1" smtClean="0"/>
              <a:t>vervoerskosten</a:t>
            </a:r>
            <a:r>
              <a:rPr lang="en-US" dirty="0" smtClean="0"/>
              <a:t>. </a:t>
            </a:r>
          </a:p>
          <a:p>
            <a:pPr marL="222289" indent="-222289">
              <a:defRPr/>
            </a:pPr>
            <a:endParaRPr lang="en-US" dirty="0" smtClean="0"/>
          </a:p>
          <a:p>
            <a:pPr>
              <a:defRPr/>
            </a:pPr>
            <a:r>
              <a:rPr lang="en-US" dirty="0" err="1" smtClean="0"/>
              <a:t>Huishoudens</a:t>
            </a:r>
            <a:r>
              <a:rPr lang="en-US" dirty="0" smtClean="0"/>
              <a:t> met </a:t>
            </a:r>
            <a:r>
              <a:rPr lang="en-US" dirty="0" err="1" smtClean="0"/>
              <a:t>een</a:t>
            </a:r>
            <a:r>
              <a:rPr lang="en-US" dirty="0" smtClean="0"/>
              <a:t> </a:t>
            </a:r>
            <a:r>
              <a:rPr lang="en-US" dirty="0" err="1" smtClean="0"/>
              <a:t>hoger</a:t>
            </a:r>
            <a:r>
              <a:rPr lang="en-US" dirty="0" smtClean="0"/>
              <a:t> </a:t>
            </a:r>
            <a:r>
              <a:rPr lang="en-US" dirty="0" err="1" smtClean="0"/>
              <a:t>inkomen</a:t>
            </a:r>
            <a:r>
              <a:rPr lang="en-US" dirty="0" smtClean="0"/>
              <a:t> </a:t>
            </a:r>
            <a:r>
              <a:rPr lang="en-US" dirty="0" err="1" smtClean="0"/>
              <a:t>hebben</a:t>
            </a:r>
            <a:r>
              <a:rPr lang="en-US" dirty="0" smtClean="0"/>
              <a:t> </a:t>
            </a:r>
            <a:r>
              <a:rPr lang="en-US" dirty="0" err="1" smtClean="0"/>
              <a:t>welliswaar</a:t>
            </a:r>
            <a:r>
              <a:rPr lang="en-US" dirty="0" smtClean="0"/>
              <a:t> </a:t>
            </a:r>
            <a:r>
              <a:rPr lang="en-US" dirty="0" err="1" smtClean="0"/>
              <a:t>meer</a:t>
            </a:r>
            <a:r>
              <a:rPr lang="en-US" dirty="0" smtClean="0"/>
              <a:t> </a:t>
            </a:r>
            <a:r>
              <a:rPr lang="en-US" dirty="0" err="1" smtClean="0"/>
              <a:t>te</a:t>
            </a:r>
            <a:r>
              <a:rPr lang="en-US" dirty="0" smtClean="0"/>
              <a:t> </a:t>
            </a:r>
            <a:r>
              <a:rPr lang="en-US" dirty="0" err="1" smtClean="0"/>
              <a:t>besteden</a:t>
            </a:r>
            <a:r>
              <a:rPr lang="en-US" dirty="0" smtClean="0"/>
              <a:t>, </a:t>
            </a:r>
            <a:r>
              <a:rPr lang="en-US" dirty="0" err="1" smtClean="0"/>
              <a:t>maar</a:t>
            </a:r>
            <a:r>
              <a:rPr lang="en-US" dirty="0" smtClean="0"/>
              <a:t> </a:t>
            </a:r>
            <a:r>
              <a:rPr lang="en-US" dirty="0" err="1" smtClean="0"/>
              <a:t>geven</a:t>
            </a:r>
            <a:r>
              <a:rPr lang="en-US" dirty="0" smtClean="0"/>
              <a:t> </a:t>
            </a:r>
            <a:r>
              <a:rPr lang="en-US" dirty="0" err="1" smtClean="0"/>
              <a:t>gemiddeld</a:t>
            </a:r>
            <a:r>
              <a:rPr lang="en-US" dirty="0" smtClean="0"/>
              <a:t> </a:t>
            </a:r>
            <a:r>
              <a:rPr lang="en-US" dirty="0" err="1" smtClean="0"/>
              <a:t>ook</a:t>
            </a:r>
            <a:r>
              <a:rPr lang="en-US" dirty="0" smtClean="0"/>
              <a:t> </a:t>
            </a:r>
            <a:r>
              <a:rPr lang="en-US" dirty="0" err="1" smtClean="0"/>
              <a:t>meer</a:t>
            </a:r>
            <a:r>
              <a:rPr lang="en-US" dirty="0" smtClean="0"/>
              <a:t> </a:t>
            </a:r>
            <a:r>
              <a:rPr lang="en-US" dirty="0" err="1" smtClean="0"/>
              <a:t>uit</a:t>
            </a:r>
            <a:r>
              <a:rPr lang="en-US" dirty="0" smtClean="0"/>
              <a:t>. Men </a:t>
            </a:r>
            <a:r>
              <a:rPr lang="en-US" dirty="0" err="1" smtClean="0"/>
              <a:t>heeft</a:t>
            </a:r>
            <a:r>
              <a:rPr lang="en-US" dirty="0" smtClean="0"/>
              <a:t> </a:t>
            </a:r>
            <a:r>
              <a:rPr lang="en-US" dirty="0" err="1" smtClean="0"/>
              <a:t>een</a:t>
            </a:r>
            <a:r>
              <a:rPr lang="en-US" dirty="0" smtClean="0"/>
              <a:t> </a:t>
            </a:r>
            <a:r>
              <a:rPr lang="en-US" dirty="0" err="1" smtClean="0"/>
              <a:t>duurdere</a:t>
            </a:r>
            <a:r>
              <a:rPr lang="en-US" dirty="0" smtClean="0"/>
              <a:t> </a:t>
            </a:r>
            <a:r>
              <a:rPr lang="en-US" dirty="0" err="1" smtClean="0"/>
              <a:t>woning</a:t>
            </a:r>
            <a:r>
              <a:rPr lang="en-US" dirty="0" smtClean="0"/>
              <a:t>, </a:t>
            </a:r>
            <a:r>
              <a:rPr lang="en-US" dirty="0" err="1" smtClean="0"/>
              <a:t>gaat</a:t>
            </a:r>
            <a:r>
              <a:rPr lang="en-US" dirty="0" smtClean="0"/>
              <a:t> </a:t>
            </a:r>
            <a:r>
              <a:rPr lang="en-US" dirty="0" err="1" smtClean="0"/>
              <a:t>verder</a:t>
            </a:r>
            <a:r>
              <a:rPr lang="en-US" dirty="0" smtClean="0"/>
              <a:t> op </a:t>
            </a:r>
            <a:r>
              <a:rPr lang="en-US" dirty="0" err="1" smtClean="0"/>
              <a:t>vakantie</a:t>
            </a:r>
            <a:r>
              <a:rPr lang="en-US" dirty="0" smtClean="0"/>
              <a:t> </a:t>
            </a:r>
            <a:r>
              <a:rPr lang="en-US" dirty="0" err="1" smtClean="0"/>
              <a:t>enzovoorts</a:t>
            </a:r>
            <a:r>
              <a:rPr lang="en-US" dirty="0" smtClean="0"/>
              <a:t>. </a:t>
            </a:r>
            <a:r>
              <a:rPr lang="en-US" dirty="0" err="1" smtClean="0"/>
              <a:t>Ook</a:t>
            </a:r>
            <a:r>
              <a:rPr lang="en-US" dirty="0" smtClean="0"/>
              <a:t> </a:t>
            </a:r>
            <a:r>
              <a:rPr lang="en-US" dirty="0" err="1" smtClean="0"/>
              <a:t>heeft</a:t>
            </a:r>
            <a:r>
              <a:rPr lang="en-US" dirty="0" smtClean="0"/>
              <a:t> men </a:t>
            </a:r>
            <a:r>
              <a:rPr lang="en-US" dirty="0" err="1" smtClean="0"/>
              <a:t>te</a:t>
            </a:r>
            <a:r>
              <a:rPr lang="en-US" dirty="0" smtClean="0"/>
              <a:t> </a:t>
            </a:r>
            <a:r>
              <a:rPr lang="en-US" dirty="0" err="1" smtClean="0"/>
              <a:t>maken</a:t>
            </a:r>
            <a:r>
              <a:rPr lang="en-US" dirty="0" smtClean="0"/>
              <a:t> met </a:t>
            </a:r>
            <a:r>
              <a:rPr lang="en-US" dirty="0" err="1" smtClean="0"/>
              <a:t>kosten</a:t>
            </a:r>
            <a:r>
              <a:rPr lang="en-US" dirty="0" smtClean="0"/>
              <a:t> in </a:t>
            </a:r>
            <a:r>
              <a:rPr lang="en-US" dirty="0" err="1" smtClean="0"/>
              <a:t>verband</a:t>
            </a:r>
            <a:r>
              <a:rPr lang="en-US" dirty="0" smtClean="0"/>
              <a:t> met </a:t>
            </a:r>
            <a:r>
              <a:rPr lang="en-US" dirty="0" err="1" smtClean="0"/>
              <a:t>werken</a:t>
            </a:r>
            <a:r>
              <a:rPr lang="en-US" dirty="0" smtClean="0"/>
              <a:t>, </a:t>
            </a:r>
            <a:r>
              <a:rPr lang="en-US" dirty="0" err="1" smtClean="0"/>
              <a:t>zoals</a:t>
            </a:r>
            <a:r>
              <a:rPr lang="en-US" dirty="0" smtClean="0"/>
              <a:t> </a:t>
            </a:r>
            <a:r>
              <a:rPr lang="en-US" dirty="0" err="1" smtClean="0"/>
              <a:t>vervoer</a:t>
            </a:r>
            <a:r>
              <a:rPr lang="en-US" dirty="0" smtClean="0"/>
              <a:t> en </a:t>
            </a:r>
            <a:r>
              <a:rPr lang="en-US" dirty="0" err="1" smtClean="0"/>
              <a:t>kleding</a:t>
            </a:r>
            <a:r>
              <a:rPr lang="en-US" dirty="0" smtClean="0"/>
              <a:t>, of in </a:t>
            </a:r>
            <a:r>
              <a:rPr lang="en-US" dirty="0" err="1" smtClean="0"/>
              <a:t>verband</a:t>
            </a:r>
            <a:r>
              <a:rPr lang="en-US" dirty="0" smtClean="0"/>
              <a:t> met </a:t>
            </a:r>
            <a:r>
              <a:rPr lang="en-US" dirty="0" err="1" smtClean="0"/>
              <a:t>kinderopvang</a:t>
            </a:r>
            <a:r>
              <a:rPr lang="en-US" dirty="0" smtClean="0"/>
              <a:t>. Ten </a:t>
            </a:r>
            <a:r>
              <a:rPr lang="en-US" dirty="0" err="1" smtClean="0"/>
              <a:t>slotte</a:t>
            </a:r>
            <a:r>
              <a:rPr lang="en-US" dirty="0" smtClean="0"/>
              <a:t> </a:t>
            </a:r>
            <a:r>
              <a:rPr lang="en-US" dirty="0" err="1" smtClean="0"/>
              <a:t>kunnen</a:t>
            </a:r>
            <a:r>
              <a:rPr lang="en-US" dirty="0" smtClean="0"/>
              <a:t> </a:t>
            </a:r>
            <a:r>
              <a:rPr lang="en-US" dirty="0" err="1" smtClean="0"/>
              <a:t>er</a:t>
            </a:r>
            <a:r>
              <a:rPr lang="en-US" dirty="0" smtClean="0"/>
              <a:t> </a:t>
            </a:r>
            <a:r>
              <a:rPr lang="en-US" dirty="0" err="1" smtClean="0"/>
              <a:t>armoedevallen</a:t>
            </a:r>
            <a:r>
              <a:rPr lang="en-US" dirty="0" smtClean="0"/>
              <a:t> </a:t>
            </a:r>
            <a:r>
              <a:rPr lang="en-US" dirty="0" err="1" smtClean="0"/>
              <a:t>optreden</a:t>
            </a:r>
            <a:r>
              <a:rPr lang="en-US" dirty="0" smtClean="0"/>
              <a:t> </a:t>
            </a:r>
            <a:r>
              <a:rPr lang="en-US" dirty="0" err="1" smtClean="0"/>
              <a:t>wanneer</a:t>
            </a:r>
            <a:r>
              <a:rPr lang="en-US" dirty="0" smtClean="0"/>
              <a:t> men </a:t>
            </a:r>
            <a:r>
              <a:rPr lang="en-US" dirty="0" err="1" smtClean="0"/>
              <a:t>vanuit</a:t>
            </a:r>
            <a:r>
              <a:rPr lang="en-US" dirty="0" smtClean="0"/>
              <a:t> </a:t>
            </a:r>
            <a:r>
              <a:rPr lang="en-US" dirty="0" err="1" smtClean="0"/>
              <a:t>een</a:t>
            </a:r>
            <a:r>
              <a:rPr lang="en-US" dirty="0" smtClean="0"/>
              <a:t> </a:t>
            </a:r>
            <a:r>
              <a:rPr lang="en-US" dirty="0" err="1" smtClean="0"/>
              <a:t>uitkeringsitatie</a:t>
            </a:r>
            <a:r>
              <a:rPr lang="en-US" dirty="0" smtClean="0"/>
              <a:t> </a:t>
            </a:r>
            <a:r>
              <a:rPr lang="en-US" dirty="0" err="1" smtClean="0"/>
              <a:t>gaat</a:t>
            </a:r>
            <a:r>
              <a:rPr lang="en-US" dirty="0" smtClean="0"/>
              <a:t> </a:t>
            </a:r>
            <a:r>
              <a:rPr lang="en-US" dirty="0" err="1" smtClean="0"/>
              <a:t>werken</a:t>
            </a:r>
            <a:r>
              <a:rPr lang="en-US" dirty="0" smtClean="0"/>
              <a:t> en </a:t>
            </a:r>
            <a:r>
              <a:rPr lang="en-US" dirty="0" err="1" smtClean="0"/>
              <a:t>zodoende</a:t>
            </a:r>
            <a:r>
              <a:rPr lang="en-US" dirty="0" smtClean="0"/>
              <a:t> </a:t>
            </a:r>
            <a:r>
              <a:rPr lang="en-US" dirty="0" err="1" smtClean="0"/>
              <a:t>geen</a:t>
            </a:r>
            <a:r>
              <a:rPr lang="en-US" dirty="0" smtClean="0"/>
              <a:t> </a:t>
            </a:r>
            <a:r>
              <a:rPr lang="en-US" dirty="0" err="1" smtClean="0"/>
              <a:t>recht</a:t>
            </a:r>
            <a:r>
              <a:rPr lang="en-US" dirty="0" smtClean="0"/>
              <a:t> </a:t>
            </a:r>
            <a:r>
              <a:rPr lang="en-US" dirty="0" err="1" smtClean="0"/>
              <a:t>meer</a:t>
            </a:r>
            <a:r>
              <a:rPr lang="en-US" dirty="0" smtClean="0"/>
              <a:t> </a:t>
            </a:r>
            <a:r>
              <a:rPr lang="en-US" dirty="0" err="1" smtClean="0"/>
              <a:t>heeft</a:t>
            </a:r>
            <a:r>
              <a:rPr lang="en-US" dirty="0" smtClean="0"/>
              <a:t> op (</a:t>
            </a:r>
            <a:r>
              <a:rPr lang="en-US" dirty="0" err="1" smtClean="0"/>
              <a:t>lokale</a:t>
            </a:r>
            <a:r>
              <a:rPr lang="en-US" dirty="0" smtClean="0"/>
              <a:t>) </a:t>
            </a:r>
            <a:r>
              <a:rPr lang="en-US" dirty="0" err="1" smtClean="0"/>
              <a:t>inkomensondersteunende</a:t>
            </a:r>
            <a:r>
              <a:rPr lang="en-US" dirty="0" smtClean="0"/>
              <a:t> </a:t>
            </a:r>
            <a:r>
              <a:rPr lang="en-US" dirty="0" err="1" smtClean="0"/>
              <a:t>maatregelen</a:t>
            </a:r>
            <a:r>
              <a:rPr lang="en-US" dirty="0" smtClean="0"/>
              <a:t>.</a:t>
            </a:r>
            <a:endParaRPr lang="en-US" dirty="0"/>
          </a:p>
        </p:txBody>
      </p:sp>
      <p:sp>
        <p:nvSpPr>
          <p:cNvPr id="4" name="Tijdelijke aanduiding voor dianummer 3"/>
          <p:cNvSpPr>
            <a:spLocks noGrp="1"/>
          </p:cNvSpPr>
          <p:nvPr>
            <p:ph type="sldNum" sz="quarter" idx="5"/>
          </p:nvPr>
        </p:nvSpPr>
        <p:spPr/>
        <p:txBody>
          <a:bodyPr/>
          <a:lstStyle/>
          <a:p>
            <a:pPr>
              <a:defRPr/>
            </a:pPr>
            <a:fld id="{7908ACC4-BDE6-4C6C-83BA-8393B5D198FB}"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pPr>
              <a:defRPr/>
            </a:pPr>
            <a:fld id="{D6A3AD83-2BEF-41F6-A278-899AF393303C}" type="slidenum">
              <a:rPr lang="en-US" smtClean="0"/>
              <a:pPr>
                <a:defRPr/>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Wat is een betaalbaar? </a:t>
            </a:r>
          </a:p>
          <a:p>
            <a:pPr>
              <a:buFontTx/>
              <a:buChar char="-"/>
            </a:pPr>
            <a:r>
              <a:rPr lang="nl-NL" dirty="0" smtClean="0"/>
              <a:t>Hierbij gaan we uit van wat we weten over</a:t>
            </a:r>
            <a:r>
              <a:rPr lang="nl-NL" baseline="0" dirty="0" smtClean="0"/>
              <a:t> hoeveel een huishouden uitgeeft.</a:t>
            </a:r>
          </a:p>
          <a:p>
            <a:pPr>
              <a:buFontTx/>
              <a:buChar char="-"/>
            </a:pPr>
            <a:r>
              <a:rPr lang="nl-NL" dirty="0" smtClean="0"/>
              <a:t>We onderscheiden twee soorten bedragen, namelijk basisbedragen (minimale bestedingen) en voorbeeldbedragen (gemiddelde bestedingen).</a:t>
            </a:r>
          </a:p>
          <a:p>
            <a:pPr>
              <a:buFontTx/>
              <a:buChar char="-"/>
            </a:pPr>
            <a:endParaRPr lang="nl-NL" dirty="0" smtClean="0"/>
          </a:p>
          <a:p>
            <a:pPr>
              <a:buFontTx/>
              <a:buNone/>
            </a:pPr>
            <a:r>
              <a:rPr lang="nl-NL" dirty="0" smtClean="0"/>
              <a:t>Een</a:t>
            </a:r>
            <a:r>
              <a:rPr lang="nl-NL" baseline="0" dirty="0" smtClean="0"/>
              <a:t> alleenstaande met een minimum arbeidsinkomen geeft in dit plaatje bijvoorbeeld minimaal 242 euro uit aan woonlasten (huur en klein onderhoud).  En gemiddeld genomen, in het segment dat een lage huur betaald, 380 euro.</a:t>
            </a:r>
          </a:p>
          <a:p>
            <a:pPr>
              <a:buFontTx/>
              <a:buNone/>
            </a:pPr>
            <a:endParaRPr lang="en-US" baseline="0" dirty="0" smtClean="0"/>
          </a:p>
          <a:p>
            <a:pPr>
              <a:buFontTx/>
              <a:buNone/>
            </a:pPr>
            <a:r>
              <a:rPr lang="en-US" baseline="0" dirty="0" smtClean="0"/>
              <a:t>Door de </a:t>
            </a:r>
            <a:r>
              <a:rPr lang="en-US" baseline="0" dirty="0" err="1" smtClean="0"/>
              <a:t>vervoerskosten</a:t>
            </a:r>
            <a:r>
              <a:rPr lang="en-US" baseline="0" dirty="0" smtClean="0"/>
              <a:t> los </a:t>
            </a:r>
            <a:r>
              <a:rPr lang="en-US" baseline="0" dirty="0" err="1" smtClean="0"/>
              <a:t>te</a:t>
            </a:r>
            <a:r>
              <a:rPr lang="en-US" baseline="0" dirty="0" smtClean="0"/>
              <a:t> </a:t>
            </a:r>
            <a:r>
              <a:rPr lang="en-US" baseline="0" dirty="0" err="1" smtClean="0"/>
              <a:t>koppelen</a:t>
            </a:r>
            <a:r>
              <a:rPr lang="en-US" baseline="0" dirty="0" smtClean="0"/>
              <a:t> van de </a:t>
            </a:r>
            <a:r>
              <a:rPr lang="en-US" baseline="0" dirty="0" err="1" smtClean="0"/>
              <a:t>begroting</a:t>
            </a:r>
            <a:r>
              <a:rPr lang="en-US" baseline="0" dirty="0" smtClean="0"/>
              <a:t> is op basis van de </a:t>
            </a:r>
            <a:r>
              <a:rPr lang="en-US" baseline="0" dirty="0" err="1" smtClean="0"/>
              <a:t>bestedingsruimte</a:t>
            </a:r>
            <a:r>
              <a:rPr lang="en-US" baseline="0" dirty="0" smtClean="0"/>
              <a:t> die </a:t>
            </a:r>
            <a:r>
              <a:rPr lang="en-US" baseline="0" dirty="0" err="1" smtClean="0"/>
              <a:t>er</a:t>
            </a:r>
            <a:r>
              <a:rPr lang="en-US" baseline="0" dirty="0" smtClean="0"/>
              <a:t> is </a:t>
            </a:r>
            <a:r>
              <a:rPr lang="en-US" baseline="0" dirty="0" err="1" smtClean="0"/>
              <a:t>te</a:t>
            </a:r>
            <a:r>
              <a:rPr lang="en-US" baseline="0" dirty="0" smtClean="0"/>
              <a:t> </a:t>
            </a:r>
            <a:r>
              <a:rPr lang="en-US" baseline="0" dirty="0" err="1" smtClean="0"/>
              <a:t>berekenen</a:t>
            </a:r>
            <a:r>
              <a:rPr lang="en-US" baseline="0" dirty="0" smtClean="0"/>
              <a:t> </a:t>
            </a:r>
            <a:r>
              <a:rPr lang="en-US" baseline="0" dirty="0" err="1" smtClean="0"/>
              <a:t>hoeveel</a:t>
            </a:r>
            <a:r>
              <a:rPr lang="en-US" baseline="0" dirty="0" smtClean="0"/>
              <a:t> </a:t>
            </a:r>
            <a:r>
              <a:rPr lang="en-US" baseline="0" dirty="0" err="1" smtClean="0"/>
              <a:t>ruimte</a:t>
            </a:r>
            <a:r>
              <a:rPr lang="en-US" baseline="0" dirty="0" smtClean="0"/>
              <a:t> </a:t>
            </a:r>
            <a:r>
              <a:rPr lang="en-US" baseline="0" dirty="0" err="1" smtClean="0"/>
              <a:t>er</a:t>
            </a:r>
            <a:r>
              <a:rPr lang="en-US" baseline="0" dirty="0" smtClean="0"/>
              <a:t> over is of </a:t>
            </a:r>
            <a:r>
              <a:rPr lang="en-US" baseline="0" dirty="0" err="1" smtClean="0"/>
              <a:t>tekort</a:t>
            </a:r>
            <a:r>
              <a:rPr lang="en-US" baseline="0" dirty="0" smtClean="0"/>
              <a:t> is </a:t>
            </a:r>
            <a:r>
              <a:rPr lang="en-US" baseline="0" dirty="0" err="1" smtClean="0"/>
              <a:t>bij</a:t>
            </a:r>
            <a:r>
              <a:rPr lang="en-US" baseline="0" dirty="0" smtClean="0"/>
              <a:t> </a:t>
            </a:r>
            <a:r>
              <a:rPr lang="en-US" baseline="0" dirty="0" err="1" smtClean="0"/>
              <a:t>een</a:t>
            </a:r>
            <a:r>
              <a:rPr lang="en-US" baseline="0" dirty="0" smtClean="0"/>
              <a:t> </a:t>
            </a:r>
            <a:r>
              <a:rPr lang="en-US" baseline="0" dirty="0" err="1" smtClean="0"/>
              <a:t>vervoersuitgave</a:t>
            </a:r>
            <a:r>
              <a:rPr lang="en-US" baseline="0" dirty="0" smtClean="0"/>
              <a:t>.</a:t>
            </a:r>
          </a:p>
          <a:p>
            <a:pPr>
              <a:buFontTx/>
              <a:buNone/>
            </a:pPr>
            <a:endParaRPr lang="nl-NL" baseline="0" dirty="0" smtClean="0"/>
          </a:p>
        </p:txBody>
      </p:sp>
      <p:sp>
        <p:nvSpPr>
          <p:cNvPr id="4" name="Tijdelijke aanduiding voor dianummer 3"/>
          <p:cNvSpPr>
            <a:spLocks noGrp="1"/>
          </p:cNvSpPr>
          <p:nvPr>
            <p:ph type="sldNum" sz="quarter" idx="10"/>
          </p:nvPr>
        </p:nvSpPr>
        <p:spPr/>
        <p:txBody>
          <a:bodyPr/>
          <a:lstStyle/>
          <a:p>
            <a:pPr>
              <a:defRPr/>
            </a:pPr>
            <a:fld id="{D6A3AD83-2BEF-41F6-A278-899AF393303C}" type="slidenum">
              <a:rPr lang="en-US" smtClean="0"/>
              <a:pPr>
                <a:defRPr/>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22531" name="Tijdelijke aanduiding voor notities 2"/>
          <p:cNvSpPr>
            <a:spLocks noGrp="1"/>
          </p:cNvSpPr>
          <p:nvPr>
            <p:ph type="body" idx="1"/>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defRPr/>
            </a:pPr>
            <a:r>
              <a:rPr lang="en-US" dirty="0" smtClean="0"/>
              <a:t>Op </a:t>
            </a:r>
            <a:r>
              <a:rPr lang="en-US" dirty="0" err="1" smtClean="0"/>
              <a:t>welke</a:t>
            </a:r>
            <a:r>
              <a:rPr lang="en-US" dirty="0" smtClean="0"/>
              <a:t> </a:t>
            </a:r>
            <a:r>
              <a:rPr lang="en-US" dirty="0" err="1" smtClean="0"/>
              <a:t>manier</a:t>
            </a:r>
            <a:r>
              <a:rPr lang="en-US" dirty="0" smtClean="0"/>
              <a:t> </a:t>
            </a:r>
            <a:r>
              <a:rPr lang="en-US" dirty="0" err="1" smtClean="0"/>
              <a:t>drukt</a:t>
            </a:r>
            <a:r>
              <a:rPr lang="en-US" dirty="0" smtClean="0"/>
              <a:t> </a:t>
            </a:r>
            <a:r>
              <a:rPr lang="en-US" dirty="0" err="1" smtClean="0"/>
              <a:t>vervoer</a:t>
            </a:r>
            <a:r>
              <a:rPr lang="en-US" dirty="0" smtClean="0"/>
              <a:t> op de </a:t>
            </a:r>
            <a:r>
              <a:rPr lang="en-US" dirty="0" err="1" smtClean="0"/>
              <a:t>begroting</a:t>
            </a:r>
            <a:endParaRPr lang="nl-NL" dirty="0" smtClean="0"/>
          </a:p>
          <a:p>
            <a:pPr marL="171450" indent="-171450">
              <a:buFontTx/>
              <a:buChar char="-"/>
              <a:defRPr/>
            </a:pPr>
            <a:endParaRPr lang="nl-NL" dirty="0" smtClean="0"/>
          </a:p>
        </p:txBody>
      </p:sp>
      <p:sp>
        <p:nvSpPr>
          <p:cNvPr id="4" name="Tijdelijke aanduiding voor dianummer 3"/>
          <p:cNvSpPr>
            <a:spLocks noGrp="1"/>
          </p:cNvSpPr>
          <p:nvPr>
            <p:ph type="sldNum" sz="quarter" idx="5"/>
          </p:nvPr>
        </p:nvSpPr>
        <p:spPr/>
        <p:txBody>
          <a:bodyPr/>
          <a:lstStyle/>
          <a:p>
            <a:pPr>
              <a:defRPr/>
            </a:pPr>
            <a:fld id="{1D7E3DD2-7290-4E94-908B-046A6DB1071E}" type="slidenum">
              <a:rPr lang="en-US" smtClean="0"/>
              <a:pPr>
                <a:defRPr/>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46083"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r>
              <a:rPr lang="nl-NL" dirty="0" smtClean="0"/>
              <a:t>Hoe ver </a:t>
            </a:r>
            <a:r>
              <a:rPr lang="nl-NL" b="1" dirty="0" smtClean="0"/>
              <a:t>wil </a:t>
            </a:r>
            <a:r>
              <a:rPr lang="nl-NL" dirty="0" smtClean="0"/>
              <a:t>je gaan?</a:t>
            </a:r>
          </a:p>
          <a:p>
            <a:endParaRPr lang="nl-NL" dirty="0" smtClean="0"/>
          </a:p>
          <a:p>
            <a:r>
              <a:rPr lang="nl-NL" dirty="0" smtClean="0"/>
              <a:t>En hoe ver </a:t>
            </a:r>
            <a:r>
              <a:rPr lang="nl-NL" b="1" dirty="0" smtClean="0"/>
              <a:t>kun </a:t>
            </a:r>
            <a:r>
              <a:rPr lang="nl-NL" dirty="0" smtClean="0"/>
              <a:t>je gaan?</a:t>
            </a:r>
          </a:p>
          <a:p>
            <a:endParaRPr lang="en-US" dirty="0" smtClean="0"/>
          </a:p>
          <a:p>
            <a:r>
              <a:rPr lang="en-US" dirty="0" err="1" smtClean="0"/>
              <a:t>Welke</a:t>
            </a:r>
            <a:r>
              <a:rPr lang="en-US" dirty="0" smtClean="0"/>
              <a:t> </a:t>
            </a:r>
            <a:r>
              <a:rPr lang="en-US" dirty="0" err="1" smtClean="0"/>
              <a:t>ruimte</a:t>
            </a:r>
            <a:r>
              <a:rPr lang="en-US" dirty="0" smtClean="0"/>
              <a:t> </a:t>
            </a:r>
            <a:r>
              <a:rPr lang="en-US" dirty="0" err="1" smtClean="0"/>
              <a:t>wil</a:t>
            </a:r>
            <a:r>
              <a:rPr lang="en-US" dirty="0" smtClean="0"/>
              <a:t> je </a:t>
            </a:r>
            <a:r>
              <a:rPr lang="en-US" dirty="0" err="1" smtClean="0"/>
              <a:t>inzetten</a:t>
            </a:r>
            <a:r>
              <a:rPr lang="en-US" dirty="0" smtClean="0"/>
              <a:t> </a:t>
            </a:r>
            <a:r>
              <a:rPr lang="en-US" dirty="0" err="1" smtClean="0"/>
              <a:t>voor</a:t>
            </a:r>
            <a:r>
              <a:rPr lang="en-US" dirty="0" smtClean="0"/>
              <a:t> </a:t>
            </a:r>
            <a:r>
              <a:rPr lang="en-US" dirty="0" err="1" smtClean="0"/>
              <a:t>vervoer</a:t>
            </a:r>
            <a:r>
              <a:rPr lang="en-US" dirty="0" smtClean="0"/>
              <a:t>? </a:t>
            </a:r>
            <a:r>
              <a:rPr lang="en-US" dirty="0" err="1" smtClean="0"/>
              <a:t>Spaargeld</a:t>
            </a:r>
            <a:r>
              <a:rPr lang="en-US" dirty="0" smtClean="0"/>
              <a:t> </a:t>
            </a:r>
            <a:endParaRPr lang="nl-NL" dirty="0" smtClean="0"/>
          </a:p>
        </p:txBody>
      </p:sp>
      <p:sp>
        <p:nvSpPr>
          <p:cNvPr id="4" name="Tijdelijke aanduiding voor dianummer 3"/>
          <p:cNvSpPr>
            <a:spLocks noGrp="1"/>
          </p:cNvSpPr>
          <p:nvPr>
            <p:ph type="sldNum" sz="quarter" idx="5"/>
          </p:nvPr>
        </p:nvSpPr>
        <p:spPr/>
        <p:txBody>
          <a:bodyPr/>
          <a:lstStyle/>
          <a:p>
            <a:pPr>
              <a:defRPr/>
            </a:pPr>
            <a:fld id="{1BCCE491-E042-45B7-9CBF-A3ED456FC5A7}" type="slidenum">
              <a:rPr lang="en-US" smtClean="0"/>
              <a:pPr>
                <a:defRPr/>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27651"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r>
              <a:rPr lang="nl-NL" dirty="0" smtClean="0"/>
              <a:t>Doordat energieprijzen sneller stijgen dan inkomen, kunnen huishoudens met lage inkomens het moeilijk krijgen. Wat kunnen wij daaraan doen?</a:t>
            </a:r>
          </a:p>
          <a:p>
            <a:endParaRPr lang="nl-NL" dirty="0" smtClean="0"/>
          </a:p>
          <a:p>
            <a:r>
              <a:rPr lang="nl-NL" dirty="0" smtClean="0"/>
              <a:t>Energieprijzen kunnen we niet beïnvloeden, daarom richten op gedragsverandering. (Juist laagopgeleiden een hoger verbruik, daarom richten op bewustwording. Bijv. stand-by knop uitzetten, slim apparaten  gebruiken, scheelt elektriciteit, dus geld. Boodschap moet begrijpelijk zijn.)</a:t>
            </a:r>
          </a:p>
          <a:p>
            <a:endParaRPr lang="nl-NL" dirty="0" smtClean="0"/>
          </a:p>
          <a:p>
            <a:r>
              <a:rPr lang="nl-NL" dirty="0" smtClean="0"/>
              <a:t>Huishoudens met een laag inkomen zullen niet snel investeren in energiebesparing. Gemeenten en woningbouwverenigingen zouden kunnen helpen met energieboxen e.d.</a:t>
            </a:r>
          </a:p>
          <a:p>
            <a:endParaRPr lang="nl-NL" dirty="0" smtClean="0"/>
          </a:p>
          <a:p>
            <a:endParaRPr lang="nl-NL" dirty="0" smtClean="0"/>
          </a:p>
        </p:txBody>
      </p:sp>
      <p:sp>
        <p:nvSpPr>
          <p:cNvPr id="4" name="Tijdelijke aanduiding voor dianummer 3"/>
          <p:cNvSpPr>
            <a:spLocks noGrp="1"/>
          </p:cNvSpPr>
          <p:nvPr>
            <p:ph type="sldNum" sz="quarter" idx="5"/>
          </p:nvPr>
        </p:nvSpPr>
        <p:spPr/>
        <p:txBody>
          <a:bodyPr/>
          <a:lstStyle/>
          <a:p>
            <a:pPr>
              <a:defRPr/>
            </a:pPr>
            <a:fld id="{7C72F3A4-059D-423A-9EC7-CBA75DDD3FEB}" type="slidenum">
              <a:rPr lang="en-US" smtClean="0"/>
              <a:pPr>
                <a:defRPr/>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pic>
        <p:nvPicPr>
          <p:cNvPr id="4" name="Picture 7" descr="Afbeelding1"/>
          <p:cNvPicPr>
            <a:picLocks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050" name="Rectangle 2"/>
          <p:cNvSpPr>
            <a:spLocks noGrp="1" noChangeArrowheads="1"/>
          </p:cNvSpPr>
          <p:nvPr>
            <p:ph type="ctrTitle"/>
          </p:nvPr>
        </p:nvSpPr>
        <p:spPr>
          <a:xfrm>
            <a:off x="2514600" y="2130425"/>
            <a:ext cx="5943600" cy="1470025"/>
          </a:xfrm>
        </p:spPr>
        <p:txBody>
          <a:bodyPr/>
          <a:lstStyle>
            <a:lvl1pPr>
              <a:defRPr/>
            </a:lvl1pPr>
          </a:lstStyle>
          <a:p>
            <a:r>
              <a:rPr lang="nl-NL" smtClean="0"/>
              <a:t>Klik om de stijl te bewerken</a:t>
            </a:r>
            <a:endParaRPr lang="nl-NL"/>
          </a:p>
        </p:txBody>
      </p:sp>
      <p:sp>
        <p:nvSpPr>
          <p:cNvPr id="2051" name="Rectangle 3"/>
          <p:cNvSpPr>
            <a:spLocks noGrp="1" noChangeArrowheads="1"/>
          </p:cNvSpPr>
          <p:nvPr>
            <p:ph type="subTitle" idx="1"/>
          </p:nvPr>
        </p:nvSpPr>
        <p:spPr>
          <a:xfrm>
            <a:off x="2514600" y="3810000"/>
            <a:ext cx="5943600" cy="1752600"/>
          </a:xfrm>
        </p:spPr>
        <p:txBody>
          <a:bodyPr/>
          <a:lstStyle>
            <a:lvl1pPr marL="0" indent="0" algn="ctr">
              <a:buFontTx/>
              <a:buNone/>
              <a:defRPr/>
            </a:lvl1pPr>
          </a:lstStyle>
          <a:p>
            <a:r>
              <a:rPr lang="nl-NL" smtClean="0"/>
              <a:t>Klik om het opmaakprofiel van de modelondertitel te bewerken</a:t>
            </a:r>
            <a:endParaRPr lang="nl-NL" dirty="0"/>
          </a:p>
        </p:txBody>
      </p:sp>
      <p:sp>
        <p:nvSpPr>
          <p:cNvPr id="5" name="Rectangle 4"/>
          <p:cNvSpPr>
            <a:spLocks noGrp="1" noChangeArrowheads="1"/>
          </p:cNvSpPr>
          <p:nvPr>
            <p:ph type="dt" sz="half" idx="10"/>
          </p:nvPr>
        </p:nvSpPr>
        <p:spPr>
          <a:xfrm>
            <a:off x="4191000" y="5715000"/>
            <a:ext cx="2133600" cy="476250"/>
          </a:xfrm>
        </p:spPr>
        <p:txBody>
          <a:bodyPr/>
          <a:lstStyle>
            <a:lvl1pPr algn="ctr">
              <a:defRPr/>
            </a:lvl1pPr>
          </a:lstStyle>
          <a:p>
            <a:pPr>
              <a:defRPr/>
            </a:pPr>
            <a:endParaRPr lang="nl-NL"/>
          </a:p>
        </p:txBody>
      </p:sp>
      <p:sp>
        <p:nvSpPr>
          <p:cNvPr id="6" name="Rectangle 5"/>
          <p:cNvSpPr>
            <a:spLocks noGrp="1" noChangeArrowheads="1"/>
          </p:cNvSpPr>
          <p:nvPr>
            <p:ph type="ftr" sz="quarter" idx="11"/>
          </p:nvPr>
        </p:nvSpPr>
        <p:spPr>
          <a:xfrm>
            <a:off x="3810000" y="6248400"/>
            <a:ext cx="2895600" cy="476250"/>
          </a:xfrm>
        </p:spPr>
        <p:txBody>
          <a:bodyPr/>
          <a:lstStyle>
            <a:lvl1pPr>
              <a:defRPr/>
            </a:lvl1pPr>
          </a:lstStyle>
          <a:p>
            <a:pPr>
              <a:defRPr/>
            </a:pPr>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nl-NL" smtClean="0"/>
              <a:t>Klik om de stijl te bewerken</a:t>
            </a:r>
            <a:endParaRPr lang="en-US"/>
          </a:p>
        </p:txBody>
      </p:sp>
      <p:sp>
        <p:nvSpPr>
          <p:cNvPr id="3" name="Tijdelijke aanduiding voor inhoud 2"/>
          <p:cNvSpPr>
            <a:spLocks noGrp="1"/>
          </p:cNvSpPr>
          <p:nvPr>
            <p:ph idx="1"/>
          </p:nvPr>
        </p:nvSpPr>
        <p:spPr>
          <a:xfrm>
            <a:off x="457200" y="1600200"/>
            <a:ext cx="8229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dirty="0"/>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7F26148D-C012-42F0-8497-CCAD0CAAE3BA}" type="slidenum">
              <a:rPr lang="nl-NL"/>
              <a:pPr>
                <a:defRPr/>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57199" y="4406900"/>
            <a:ext cx="8037513" cy="1362075"/>
          </a:xfrm>
        </p:spPr>
        <p:txBody>
          <a:bodyPr anchor="t"/>
          <a:lstStyle>
            <a:lvl1pPr algn="l">
              <a:defRPr sz="4000" b="1" cap="all"/>
            </a:lvl1pPr>
          </a:lstStyle>
          <a:p>
            <a:r>
              <a:rPr lang="nl-NL" smtClean="0"/>
              <a:t>Klik om de stijl te bewerken</a:t>
            </a:r>
            <a:endParaRPr lang="en-US" dirty="0"/>
          </a:p>
        </p:txBody>
      </p:sp>
      <p:sp>
        <p:nvSpPr>
          <p:cNvPr id="3" name="Tijdelijke aanduiding voor tekst 2"/>
          <p:cNvSpPr>
            <a:spLocks noGrp="1"/>
          </p:cNvSpPr>
          <p:nvPr>
            <p:ph type="body" idx="1"/>
          </p:nvPr>
        </p:nvSpPr>
        <p:spPr>
          <a:xfrm>
            <a:off x="457200" y="2906713"/>
            <a:ext cx="803751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smtClean="0"/>
              <a:t>Klik om de modelstijlen te bewerken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3E1585C9-0216-45EA-8DC7-723939E16953}" type="slidenum">
              <a:rPr lang="nl-NL"/>
              <a:pPr>
                <a:defRPr/>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US"/>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89269013-99DD-480C-8D76-0A9F49D4B7B9}" type="slidenum">
              <a:rPr lang="nl-NL"/>
              <a:pPr>
                <a:defRPr/>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en-US"/>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nl-NL"/>
          </a:p>
        </p:txBody>
      </p:sp>
      <p:sp>
        <p:nvSpPr>
          <p:cNvPr id="8" name="Rectangle 5"/>
          <p:cNvSpPr>
            <a:spLocks noGrp="1" noChangeArrowheads="1"/>
          </p:cNvSpPr>
          <p:nvPr>
            <p:ph type="ftr" sz="quarter" idx="11"/>
          </p:nvPr>
        </p:nvSpPr>
        <p:spPr>
          <a:ln/>
        </p:spPr>
        <p:txBody>
          <a:bodyPr/>
          <a:lstStyle>
            <a:lvl1pPr>
              <a:defRPr/>
            </a:lvl1pPr>
          </a:lstStyle>
          <a:p>
            <a:pPr>
              <a:defRPr/>
            </a:pPr>
            <a:endParaRPr lang="nl-NL"/>
          </a:p>
        </p:txBody>
      </p:sp>
      <p:sp>
        <p:nvSpPr>
          <p:cNvPr id="9" name="Rectangle 6"/>
          <p:cNvSpPr>
            <a:spLocks noGrp="1" noChangeArrowheads="1"/>
          </p:cNvSpPr>
          <p:nvPr>
            <p:ph type="sldNum" sz="quarter" idx="12"/>
          </p:nvPr>
        </p:nvSpPr>
        <p:spPr>
          <a:ln/>
        </p:spPr>
        <p:txBody>
          <a:bodyPr/>
          <a:lstStyle>
            <a:lvl1pPr>
              <a:defRPr/>
            </a:lvl1pPr>
          </a:lstStyle>
          <a:p>
            <a:pPr>
              <a:defRPr/>
            </a:pPr>
            <a:fld id="{E6550FDB-B1E6-4288-BAC4-60810F933AD7}" type="slidenum">
              <a:rPr lang="nl-NL"/>
              <a:pPr>
                <a:defRPr/>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533400" y="274638"/>
            <a:ext cx="8153400" cy="1143000"/>
          </a:xfrm>
        </p:spPr>
        <p:txBody>
          <a:bodyPr/>
          <a:lstStyle/>
          <a:p>
            <a:r>
              <a:rPr lang="nl-NL" smtClean="0"/>
              <a:t>Klik om de stijl te bewerken</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nl-NL"/>
          </a:p>
        </p:txBody>
      </p:sp>
      <p:sp>
        <p:nvSpPr>
          <p:cNvPr id="4" name="Rectangle 5"/>
          <p:cNvSpPr>
            <a:spLocks noGrp="1" noChangeArrowheads="1"/>
          </p:cNvSpPr>
          <p:nvPr>
            <p:ph type="ftr" sz="quarter" idx="11"/>
          </p:nvPr>
        </p:nvSpPr>
        <p:spPr>
          <a:ln/>
        </p:spPr>
        <p:txBody>
          <a:bodyPr/>
          <a:lstStyle>
            <a:lvl1pPr>
              <a:defRPr/>
            </a:lvl1pPr>
          </a:lstStyle>
          <a:p>
            <a:pPr>
              <a:defRPr/>
            </a:pPr>
            <a:endParaRPr lang="nl-NL"/>
          </a:p>
        </p:txBody>
      </p:sp>
      <p:sp>
        <p:nvSpPr>
          <p:cNvPr id="5" name="Rectangle 6"/>
          <p:cNvSpPr>
            <a:spLocks noGrp="1" noChangeArrowheads="1"/>
          </p:cNvSpPr>
          <p:nvPr>
            <p:ph type="sldNum" sz="quarter" idx="12"/>
          </p:nvPr>
        </p:nvSpPr>
        <p:spPr>
          <a:ln/>
        </p:spPr>
        <p:txBody>
          <a:bodyPr/>
          <a:lstStyle>
            <a:lvl1pPr>
              <a:defRPr/>
            </a:lvl1pPr>
          </a:lstStyle>
          <a:p>
            <a:pPr>
              <a:defRPr/>
            </a:pPr>
            <a:fld id="{D1BC47A0-24C5-401D-8545-FCCBA1531019}" type="slidenum">
              <a:rPr lang="nl-NL"/>
              <a:pPr>
                <a:defRPr/>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nl-NL"/>
          </a:p>
        </p:txBody>
      </p:sp>
      <p:sp>
        <p:nvSpPr>
          <p:cNvPr id="3" name="Rectangle 5"/>
          <p:cNvSpPr>
            <a:spLocks noGrp="1" noChangeArrowheads="1"/>
          </p:cNvSpPr>
          <p:nvPr>
            <p:ph type="ftr" sz="quarter" idx="11"/>
          </p:nvPr>
        </p:nvSpPr>
        <p:spPr>
          <a:ln/>
        </p:spPr>
        <p:txBody>
          <a:bodyPr/>
          <a:lstStyle>
            <a:lvl1pPr>
              <a:defRPr/>
            </a:lvl1pPr>
          </a:lstStyle>
          <a:p>
            <a:pPr>
              <a:defRPr/>
            </a:pPr>
            <a:endParaRPr lang="nl-NL"/>
          </a:p>
        </p:txBody>
      </p:sp>
      <p:sp>
        <p:nvSpPr>
          <p:cNvPr id="4" name="Rectangle 6"/>
          <p:cNvSpPr>
            <a:spLocks noGrp="1" noChangeArrowheads="1"/>
          </p:cNvSpPr>
          <p:nvPr>
            <p:ph type="sldNum" sz="quarter" idx="12"/>
          </p:nvPr>
        </p:nvSpPr>
        <p:spPr>
          <a:ln/>
        </p:spPr>
        <p:txBody>
          <a:bodyPr/>
          <a:lstStyle>
            <a:lvl1pPr>
              <a:defRPr/>
            </a:lvl1pPr>
          </a:lstStyle>
          <a:p>
            <a:pPr>
              <a:defRPr/>
            </a:pPr>
            <a:fld id="{27ABC27B-42EB-4E0A-AFD8-E1FF8B5945EC}" type="slidenum">
              <a:rPr lang="nl-NL"/>
              <a:pPr>
                <a:defRPr/>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en-US"/>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BECFCECD-34A2-42A5-9FEE-83F5018B4A60}" type="slidenum">
              <a:rPr lang="nl-NL"/>
              <a:pPr>
                <a:defRPr/>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4800600"/>
            <a:ext cx="8153400" cy="566738"/>
          </a:xfrm>
        </p:spPr>
        <p:txBody>
          <a:bodyPr anchor="b"/>
          <a:lstStyle>
            <a:lvl1pPr algn="l">
              <a:defRPr sz="2000" b="1"/>
            </a:lvl1pPr>
          </a:lstStyle>
          <a:p>
            <a:r>
              <a:rPr lang="nl-NL" smtClean="0"/>
              <a:t>Klik om de stijl te bewerken</a:t>
            </a:r>
            <a:endParaRPr lang="en-US" dirty="0"/>
          </a:p>
        </p:txBody>
      </p:sp>
      <p:sp>
        <p:nvSpPr>
          <p:cNvPr id="3" name="Tijdelijke aanduiding voor afbeelding 2"/>
          <p:cNvSpPr>
            <a:spLocks noGrp="1"/>
          </p:cNvSpPr>
          <p:nvPr>
            <p:ph type="pic" idx="1"/>
          </p:nvPr>
        </p:nvSpPr>
        <p:spPr>
          <a:xfrm>
            <a:off x="457200" y="533400"/>
            <a:ext cx="8077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en-US" noProof="0" dirty="0" smtClean="0"/>
          </a:p>
        </p:txBody>
      </p:sp>
      <p:sp>
        <p:nvSpPr>
          <p:cNvPr id="4" name="Tijdelijke aanduiding voor tekst 3"/>
          <p:cNvSpPr>
            <a:spLocks noGrp="1"/>
          </p:cNvSpPr>
          <p:nvPr>
            <p:ph type="body" sz="half" idx="2"/>
          </p:nvPr>
        </p:nvSpPr>
        <p:spPr>
          <a:xfrm>
            <a:off x="457200" y="5334000"/>
            <a:ext cx="8153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0FCC5BC7-509B-4A01-81B7-F4ADCC0E8206}" type="slidenum">
              <a:rPr lang="nl-NL"/>
              <a:pPr>
                <a:defRPr/>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US"/>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F747B579-8F23-4FD5-AFC1-E0AF133038CA}" type="slidenum">
              <a:rPr lang="nl-NL"/>
              <a:pPr>
                <a:defRPr/>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en-US"/>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42B4EBD8-2B0E-41D8-B540-05904AC9620C}"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Afbeelding 3" descr="sjabloon_Pagina 3.jpg"/>
          <p:cNvPicPr>
            <a:picLocks noChangeAspect="1"/>
          </p:cNvPicPr>
          <p:nvPr/>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8"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nl-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nl-NL"/>
          </a:p>
        </p:txBody>
      </p:sp>
      <p:sp>
        <p:nvSpPr>
          <p:cNvPr id="1030" name="Rectangle 6"/>
          <p:cNvSpPr>
            <a:spLocks noGrp="1" noChangeArrowheads="1"/>
          </p:cNvSpPr>
          <p:nvPr>
            <p:ph type="sldNum" sz="quarter" idx="4"/>
          </p:nvPr>
        </p:nvSpPr>
        <p:spPr bwMode="auto">
          <a:xfrm>
            <a:off x="6172200" y="624840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DCF347FA-B1ED-4EED-AF70-8FD663B47BC2}" type="slidenum">
              <a:rPr lang="nl-NL"/>
              <a:pPr>
                <a:defRPr/>
              </a:pPr>
              <a:t>‹nr.›</a:t>
            </a:fld>
            <a:endParaRPr lang="nl-NL"/>
          </a:p>
        </p:txBody>
      </p:sp>
    </p:spTree>
  </p:cSld>
  <p:clrMap bg1="lt1" tx1="dk1" bg2="lt2" tx2="dk2" accent1="accent1" accent2="accent2" accent3="accent3" accent4="accent4" accent5="accent5" accent6="accent6" hlink="hlink" folHlink="folHlink"/>
  <p:sldLayoutIdLst>
    <p:sldLayoutId id="2147484019"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nibud.nl/" TargetMode="External"/><Relationship Id="rId2" Type="http://schemas.openxmlformats.org/officeDocument/2006/relationships/hyperlink" Target="http://www.nibud.nl/persoonlijkbudgetadvie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5"/>
          <p:cNvSpPr>
            <a:spLocks noGrp="1"/>
          </p:cNvSpPr>
          <p:nvPr>
            <p:ph type="ctrTitle"/>
          </p:nvPr>
        </p:nvSpPr>
        <p:spPr>
          <a:xfrm>
            <a:off x="2484438" y="2071688"/>
            <a:ext cx="6480175" cy="1470025"/>
          </a:xfrm>
        </p:spPr>
        <p:txBody>
          <a:bodyPr/>
          <a:lstStyle/>
          <a:p>
            <a:pPr eaLnBrk="1" hangingPunct="1"/>
            <a:r>
              <a:rPr lang="en-US" sz="4000" b="1" dirty="0" err="1" smtClean="0"/>
              <a:t>Vervoerskosten</a:t>
            </a:r>
            <a:r>
              <a:rPr lang="en-US" sz="4000" b="1" dirty="0" smtClean="0"/>
              <a:t> op de </a:t>
            </a:r>
            <a:r>
              <a:rPr lang="en-US" sz="4000" b="1" dirty="0" err="1" smtClean="0"/>
              <a:t>begroting</a:t>
            </a:r>
            <a:r>
              <a:rPr lang="en-US" sz="4000" b="1" dirty="0" smtClean="0"/>
              <a:t> van </a:t>
            </a:r>
            <a:r>
              <a:rPr lang="en-US" sz="4000" b="1" dirty="0" err="1" smtClean="0"/>
              <a:t>huishoudens</a:t>
            </a:r>
            <a:endParaRPr lang="nl-NL" sz="2800" b="1" i="1" dirty="0" smtClean="0"/>
          </a:p>
        </p:txBody>
      </p:sp>
      <p:sp>
        <p:nvSpPr>
          <p:cNvPr id="3075" name="Ondertitel 6"/>
          <p:cNvSpPr>
            <a:spLocks noGrp="1"/>
          </p:cNvSpPr>
          <p:nvPr>
            <p:ph type="subTitle" idx="1"/>
          </p:nvPr>
        </p:nvSpPr>
        <p:spPr>
          <a:xfrm>
            <a:off x="2484438" y="4221163"/>
            <a:ext cx="6305550" cy="923925"/>
          </a:xfrm>
        </p:spPr>
        <p:txBody>
          <a:bodyPr/>
          <a:lstStyle/>
          <a:p>
            <a:pPr eaLnBrk="1" hangingPunct="1"/>
            <a:r>
              <a:rPr lang="en-US" sz="2000" dirty="0" err="1" smtClean="0"/>
              <a:t>Sanne</a:t>
            </a:r>
            <a:r>
              <a:rPr lang="en-US" sz="2000" dirty="0" smtClean="0"/>
              <a:t> </a:t>
            </a:r>
            <a:r>
              <a:rPr lang="en-US" sz="2000" dirty="0" err="1" smtClean="0"/>
              <a:t>Lamers</a:t>
            </a:r>
            <a:endParaRPr lang="en-US" sz="2000" dirty="0" smtClean="0"/>
          </a:p>
          <a:p>
            <a:pPr eaLnBrk="1" hangingPunct="1"/>
            <a:r>
              <a:rPr lang="en-US" sz="2000" dirty="0" err="1" smtClean="0"/>
              <a:t>Onderzoeker</a:t>
            </a:r>
            <a:endParaRPr lang="en-US" sz="2000" dirty="0" smtClean="0"/>
          </a:p>
          <a:p>
            <a:pPr eaLnBrk="1" hangingPunct="1"/>
            <a:r>
              <a:rPr lang="en-US" sz="2000" dirty="0" err="1" smtClean="0"/>
              <a:t>Nibud</a:t>
            </a:r>
            <a:r>
              <a:rPr lang="en-US" sz="2000" dirty="0" smtClean="0"/>
              <a:t> </a:t>
            </a:r>
          </a:p>
          <a:p>
            <a:pPr eaLnBrk="1" hangingPunct="1"/>
            <a:endParaRPr lang="en-US" sz="2000" dirty="0" smtClean="0"/>
          </a:p>
          <a:p>
            <a:pPr eaLnBrk="1" hangingPunct="1"/>
            <a:endParaRPr lang="en-US" sz="2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468313" y="260350"/>
            <a:ext cx="8229600" cy="1143000"/>
          </a:xfrm>
        </p:spPr>
        <p:txBody>
          <a:bodyPr/>
          <a:lstStyle/>
          <a:p>
            <a:r>
              <a:rPr lang="en-US" b="1" smtClean="0"/>
              <a:t>Wat wil het Nibud:</a:t>
            </a:r>
            <a:endParaRPr lang="nl-NL" b="1" smtClean="0"/>
          </a:p>
        </p:txBody>
      </p:sp>
      <p:sp>
        <p:nvSpPr>
          <p:cNvPr id="4099" name="Tijdelijke aanduiding voor inhoud 2"/>
          <p:cNvSpPr>
            <a:spLocks noGrp="1"/>
          </p:cNvSpPr>
          <p:nvPr>
            <p:ph idx="1"/>
          </p:nvPr>
        </p:nvSpPr>
        <p:spPr/>
        <p:txBody>
          <a:bodyPr/>
          <a:lstStyle/>
          <a:p>
            <a:pPr algn="ctr">
              <a:buFontTx/>
              <a:buNone/>
              <a:defRPr/>
            </a:pPr>
            <a:endParaRPr lang="en-US" dirty="0" smtClean="0"/>
          </a:p>
          <a:p>
            <a:pPr algn="ctr">
              <a:buFontTx/>
              <a:buNone/>
              <a:defRPr/>
            </a:pPr>
            <a:r>
              <a:rPr lang="en-US" dirty="0" err="1" smtClean="0"/>
              <a:t>Zelfredzaamheid</a:t>
            </a:r>
            <a:r>
              <a:rPr lang="en-US" dirty="0" smtClean="0"/>
              <a:t> van </a:t>
            </a:r>
            <a:r>
              <a:rPr lang="en-US" dirty="0" err="1" smtClean="0"/>
              <a:t>consumenten</a:t>
            </a:r>
            <a:r>
              <a:rPr lang="en-US" dirty="0" smtClean="0"/>
              <a:t> op het </a:t>
            </a:r>
            <a:r>
              <a:rPr lang="en-US" dirty="0" err="1" smtClean="0"/>
              <a:t>gebied</a:t>
            </a:r>
            <a:r>
              <a:rPr lang="en-US" dirty="0" smtClean="0"/>
              <a:t> van </a:t>
            </a:r>
            <a:r>
              <a:rPr lang="en-US" dirty="0" err="1" smtClean="0"/>
              <a:t>hun</a:t>
            </a:r>
            <a:r>
              <a:rPr lang="en-US" dirty="0" smtClean="0"/>
              <a:t> </a:t>
            </a:r>
            <a:r>
              <a:rPr lang="nl-NL" dirty="0" smtClean="0"/>
              <a:t>financiën </a:t>
            </a:r>
            <a:r>
              <a:rPr lang="en-US" dirty="0" err="1" smtClean="0"/>
              <a:t>verhogen</a:t>
            </a:r>
            <a:endParaRPr lang="en-US" dirty="0" smtClean="0"/>
          </a:p>
          <a:p>
            <a:pPr marL="0" indent="0" algn="ctr">
              <a:buFontTx/>
              <a:buNone/>
              <a:defRPr/>
            </a:pPr>
            <a:r>
              <a:rPr lang="en-US" dirty="0" err="1" smtClean="0"/>
              <a:t>Sleutelwoord</a:t>
            </a:r>
            <a:r>
              <a:rPr lang="en-US" dirty="0" smtClean="0"/>
              <a:t>: </a:t>
            </a:r>
            <a:r>
              <a:rPr lang="en-US" b="1" dirty="0" smtClean="0"/>
              <a:t>GRIP</a:t>
            </a:r>
          </a:p>
          <a:p>
            <a:pPr algn="ctr">
              <a:buFontTx/>
              <a:buNone/>
              <a:defRPr/>
            </a:pPr>
            <a:endParaRPr lang="en-US" dirty="0" smtClean="0"/>
          </a:p>
          <a:p>
            <a:pPr algn="ctr">
              <a:buFontTx/>
              <a:buNone/>
              <a:defRPr/>
            </a:pPr>
            <a:endParaRPr lang="nl-NL" dirty="0" smtClean="0"/>
          </a:p>
        </p:txBody>
      </p:sp>
      <p:pic>
        <p:nvPicPr>
          <p:cNvPr id="4100" name="Picture 5"/>
          <p:cNvPicPr>
            <a:picLocks noChangeAspect="1" noChangeArrowheads="1"/>
          </p:cNvPicPr>
          <p:nvPr/>
        </p:nvPicPr>
        <p:blipFill>
          <a:blip r:embed="rId3" cstate="print"/>
          <a:srcRect/>
          <a:stretch>
            <a:fillRect/>
          </a:stretch>
        </p:blipFill>
        <p:spPr bwMode="auto">
          <a:xfrm>
            <a:off x="2428875" y="4149725"/>
            <a:ext cx="4113213" cy="211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Feiten</a:t>
            </a:r>
            <a:r>
              <a:rPr lang="en-US" dirty="0" smtClean="0"/>
              <a:t> op </a:t>
            </a:r>
            <a:r>
              <a:rPr lang="en-US" dirty="0" err="1" smtClean="0"/>
              <a:t>een</a:t>
            </a:r>
            <a:r>
              <a:rPr lang="en-US" dirty="0" smtClean="0"/>
              <a:t> </a:t>
            </a:r>
            <a:r>
              <a:rPr lang="en-US" dirty="0" err="1" smtClean="0"/>
              <a:t>rij</a:t>
            </a:r>
            <a:endParaRPr lang="nl-NL" dirty="0"/>
          </a:p>
        </p:txBody>
      </p:sp>
      <p:sp>
        <p:nvSpPr>
          <p:cNvPr id="3" name="Tijdelijke aanduiding voor inhoud 2"/>
          <p:cNvSpPr>
            <a:spLocks noGrp="1"/>
          </p:cNvSpPr>
          <p:nvPr>
            <p:ph idx="1"/>
          </p:nvPr>
        </p:nvSpPr>
        <p:spPr/>
        <p:txBody>
          <a:bodyPr/>
          <a:lstStyle/>
          <a:p>
            <a:r>
              <a:rPr lang="en-US" dirty="0" smtClean="0"/>
              <a:t>45 % van de </a:t>
            </a:r>
            <a:r>
              <a:rPr lang="en-US" dirty="0" err="1" smtClean="0"/>
              <a:t>huishoudens</a:t>
            </a:r>
            <a:r>
              <a:rPr lang="en-US" dirty="0" smtClean="0"/>
              <a:t> </a:t>
            </a:r>
            <a:r>
              <a:rPr lang="en-US" dirty="0" err="1" smtClean="0"/>
              <a:t>heeft</a:t>
            </a:r>
            <a:r>
              <a:rPr lang="en-US" dirty="0" smtClean="0"/>
              <a:t> </a:t>
            </a:r>
            <a:r>
              <a:rPr lang="en-US" dirty="0" err="1" smtClean="0"/>
              <a:t>moeite</a:t>
            </a:r>
            <a:r>
              <a:rPr lang="en-US" dirty="0" smtClean="0"/>
              <a:t> met </a:t>
            </a:r>
            <a:r>
              <a:rPr lang="en-US" dirty="0" err="1" smtClean="0"/>
              <a:t>rondkomen</a:t>
            </a:r>
            <a:endParaRPr lang="en-US" dirty="0" smtClean="0"/>
          </a:p>
          <a:p>
            <a:endParaRPr lang="en-US" dirty="0" smtClean="0"/>
          </a:p>
          <a:p>
            <a:r>
              <a:rPr lang="en-US" dirty="0" smtClean="0"/>
              <a:t>24 % </a:t>
            </a:r>
            <a:r>
              <a:rPr lang="en-US" dirty="0" err="1" smtClean="0"/>
              <a:t>huishoudens</a:t>
            </a:r>
            <a:r>
              <a:rPr lang="en-US" dirty="0" smtClean="0"/>
              <a:t> met </a:t>
            </a:r>
            <a:r>
              <a:rPr lang="en-US" dirty="0" err="1" smtClean="0"/>
              <a:t>laag</a:t>
            </a:r>
            <a:r>
              <a:rPr lang="en-US" dirty="0" smtClean="0"/>
              <a:t> </a:t>
            </a:r>
            <a:r>
              <a:rPr lang="en-US" dirty="0" err="1" smtClean="0"/>
              <a:t>inkomen</a:t>
            </a:r>
            <a:r>
              <a:rPr lang="en-US" dirty="0" smtClean="0"/>
              <a:t> </a:t>
            </a:r>
            <a:r>
              <a:rPr lang="en-US" dirty="0" err="1" smtClean="0"/>
              <a:t>heeft</a:t>
            </a:r>
            <a:r>
              <a:rPr lang="en-US" dirty="0" smtClean="0"/>
              <a:t> </a:t>
            </a:r>
            <a:r>
              <a:rPr lang="en-US" dirty="0" err="1" smtClean="0"/>
              <a:t>betalingsachterstanden</a:t>
            </a:r>
            <a:endParaRPr lang="en-US" dirty="0" smtClean="0"/>
          </a:p>
          <a:p>
            <a:endParaRPr lang="en-US" dirty="0" smtClean="0"/>
          </a:p>
          <a:p>
            <a:r>
              <a:rPr lang="en-US" dirty="0" smtClean="0"/>
              <a:t>1/4 </a:t>
            </a:r>
            <a:r>
              <a:rPr lang="en-US" dirty="0" err="1" smtClean="0"/>
              <a:t>huishoudens</a:t>
            </a:r>
            <a:r>
              <a:rPr lang="en-US" dirty="0" smtClean="0"/>
              <a:t> </a:t>
            </a:r>
            <a:r>
              <a:rPr lang="en-US" dirty="0" err="1" smtClean="0"/>
              <a:t>vindt</a:t>
            </a:r>
            <a:r>
              <a:rPr lang="en-US" dirty="0" smtClean="0"/>
              <a:t> </a:t>
            </a:r>
            <a:r>
              <a:rPr lang="en-US" dirty="0" err="1" smtClean="0"/>
              <a:t>geldzaken</a:t>
            </a:r>
            <a:r>
              <a:rPr lang="en-US" dirty="0" smtClean="0"/>
              <a:t> </a:t>
            </a:r>
            <a:r>
              <a:rPr lang="en-US" dirty="0" err="1" smtClean="0"/>
              <a:t>lastig</a:t>
            </a:r>
            <a:r>
              <a:rPr lang="en-US" dirty="0" smtClean="0"/>
              <a:t> en </a:t>
            </a:r>
            <a:r>
              <a:rPr lang="en-US" dirty="0" err="1" smtClean="0"/>
              <a:t>ervaart</a:t>
            </a:r>
            <a:r>
              <a:rPr lang="en-US" dirty="0" smtClean="0"/>
              <a:t> </a:t>
            </a:r>
            <a:r>
              <a:rPr lang="en-US" dirty="0" err="1" smtClean="0"/>
              <a:t>vaste</a:t>
            </a:r>
            <a:r>
              <a:rPr lang="en-US" dirty="0" smtClean="0"/>
              <a:t> </a:t>
            </a:r>
            <a:r>
              <a:rPr lang="en-US" dirty="0" err="1" smtClean="0"/>
              <a:t>lasten</a:t>
            </a:r>
            <a:r>
              <a:rPr lang="en-US" dirty="0" smtClean="0"/>
              <a:t> </a:t>
            </a:r>
            <a:r>
              <a:rPr lang="en-US" dirty="0" err="1" smtClean="0"/>
              <a:t>als</a:t>
            </a:r>
            <a:r>
              <a:rPr lang="en-US" dirty="0" smtClean="0"/>
              <a:t> </a:t>
            </a:r>
            <a:r>
              <a:rPr lang="en-US" dirty="0" err="1" smtClean="0"/>
              <a:t>zware</a:t>
            </a:r>
            <a:r>
              <a:rPr lang="en-US" dirty="0" smtClean="0"/>
              <a:t> </a:t>
            </a:r>
            <a:r>
              <a:rPr lang="en-US" dirty="0" err="1" smtClean="0"/>
              <a:t>financiële</a:t>
            </a:r>
            <a:r>
              <a:rPr lang="en-US" dirty="0" smtClean="0"/>
              <a:t> last</a:t>
            </a:r>
            <a:endParaRPr lang="nl-N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idx="4294967295"/>
          </p:nvPr>
        </p:nvSpPr>
        <p:spPr>
          <a:xfrm>
            <a:off x="0" y="274638"/>
            <a:ext cx="8229600" cy="1143000"/>
          </a:xfrm>
        </p:spPr>
        <p:txBody>
          <a:bodyPr/>
          <a:lstStyle/>
          <a:p>
            <a:r>
              <a:rPr lang="nl-NL" smtClean="0"/>
              <a:t> </a:t>
            </a:r>
          </a:p>
        </p:txBody>
      </p:sp>
      <p:sp>
        <p:nvSpPr>
          <p:cNvPr id="14339" name="Tijdelijke aanduiding voor inhoud 2"/>
          <p:cNvSpPr>
            <a:spLocks noGrp="1"/>
          </p:cNvSpPr>
          <p:nvPr>
            <p:ph idx="4294967295"/>
          </p:nvPr>
        </p:nvSpPr>
        <p:spPr>
          <a:xfrm>
            <a:off x="428625" y="500063"/>
            <a:ext cx="8229600" cy="5668962"/>
          </a:xfrm>
        </p:spPr>
        <p:txBody>
          <a:bodyPr/>
          <a:lstStyle/>
          <a:p>
            <a:r>
              <a:rPr lang="nl-NL" dirty="0" smtClean="0"/>
              <a:t>1. Overlevingsstrategieën:  voedselbank, bezuinigen</a:t>
            </a:r>
          </a:p>
          <a:p>
            <a:endParaRPr lang="nl-NL" dirty="0" smtClean="0"/>
          </a:p>
          <a:p>
            <a:r>
              <a:rPr lang="nl-NL" dirty="0" smtClean="0"/>
              <a:t>2. Structureel meer uitgeven dan binnenkomt: interen op spaargeld, lenen (bij familie), kopen op afbetaling, structurele roodstand </a:t>
            </a:r>
          </a:p>
          <a:p>
            <a:endParaRPr lang="nl-NL" dirty="0" smtClean="0"/>
          </a:p>
          <a:p>
            <a:r>
              <a:rPr lang="nl-NL" dirty="0" smtClean="0"/>
              <a:t>3. Problematisch: schuldeisers, (loon)beslag,  afsluiting, uiteindelijk schuldhulpverlening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p:txBody>
          <a:bodyPr/>
          <a:lstStyle/>
          <a:p>
            <a:r>
              <a:rPr lang="nl-NL" b="1" dirty="0" smtClean="0"/>
              <a:t>Met een laag inkomen rondkomen</a:t>
            </a:r>
          </a:p>
        </p:txBody>
      </p:sp>
      <p:sp>
        <p:nvSpPr>
          <p:cNvPr id="13315" name="Tijdelijke aanduiding voor inhoud 2"/>
          <p:cNvSpPr>
            <a:spLocks noGrp="1"/>
          </p:cNvSpPr>
          <p:nvPr>
            <p:ph idx="1"/>
          </p:nvPr>
        </p:nvSpPr>
        <p:spPr/>
        <p:txBody>
          <a:bodyPr/>
          <a:lstStyle/>
          <a:p>
            <a:pPr lvl="1" eaLnBrk="1" hangingPunct="1">
              <a:buFont typeface="Arial" charset="0"/>
              <a:buChar char="•"/>
            </a:pPr>
            <a:endParaRPr lang="en-US" sz="2700" dirty="0" smtClean="0">
              <a:solidFill>
                <a:schemeClr val="tx2"/>
              </a:solidFill>
            </a:endParaRPr>
          </a:p>
          <a:p>
            <a:pPr lvl="1" eaLnBrk="1" hangingPunct="1">
              <a:buFont typeface="Arial" charset="0"/>
              <a:buChar char="•"/>
            </a:pPr>
            <a:r>
              <a:rPr lang="en-US" sz="3200" dirty="0" err="1" smtClean="0">
                <a:solidFill>
                  <a:schemeClr val="tx2"/>
                </a:solidFill>
              </a:rPr>
              <a:t>Goed</a:t>
            </a:r>
            <a:r>
              <a:rPr lang="en-US" sz="3200" dirty="0" smtClean="0">
                <a:solidFill>
                  <a:schemeClr val="tx2"/>
                </a:solidFill>
              </a:rPr>
              <a:t> </a:t>
            </a:r>
            <a:r>
              <a:rPr lang="en-US" sz="3200" dirty="0" err="1" smtClean="0">
                <a:solidFill>
                  <a:schemeClr val="tx2"/>
                </a:solidFill>
              </a:rPr>
              <a:t>kunnen</a:t>
            </a:r>
            <a:r>
              <a:rPr lang="en-US" sz="3200" dirty="0" smtClean="0">
                <a:solidFill>
                  <a:schemeClr val="tx2"/>
                </a:solidFill>
              </a:rPr>
              <a:t> </a:t>
            </a:r>
            <a:r>
              <a:rPr lang="en-US" sz="3200" dirty="0" err="1" smtClean="0">
                <a:solidFill>
                  <a:schemeClr val="tx2"/>
                </a:solidFill>
              </a:rPr>
              <a:t>omgaan</a:t>
            </a:r>
            <a:r>
              <a:rPr lang="en-US" sz="3200" dirty="0" smtClean="0">
                <a:solidFill>
                  <a:schemeClr val="tx2"/>
                </a:solidFill>
              </a:rPr>
              <a:t> met geld</a:t>
            </a:r>
          </a:p>
          <a:p>
            <a:pPr lvl="1" eaLnBrk="1" hangingPunct="1">
              <a:buFont typeface="Arial" charset="0"/>
              <a:buChar char="•"/>
            </a:pPr>
            <a:endParaRPr lang="en-US" sz="1200" dirty="0" smtClean="0">
              <a:solidFill>
                <a:schemeClr val="tx2"/>
              </a:solidFill>
            </a:endParaRPr>
          </a:p>
          <a:p>
            <a:pPr lvl="1" eaLnBrk="1" hangingPunct="1">
              <a:buFont typeface="Arial" charset="0"/>
              <a:buChar char="•"/>
            </a:pPr>
            <a:r>
              <a:rPr lang="en-US" sz="3200" dirty="0" err="1" smtClean="0">
                <a:solidFill>
                  <a:schemeClr val="tx2"/>
                </a:solidFill>
              </a:rPr>
              <a:t>Alle</a:t>
            </a:r>
            <a:r>
              <a:rPr lang="en-US" sz="3200" dirty="0" smtClean="0">
                <a:solidFill>
                  <a:schemeClr val="tx2"/>
                </a:solidFill>
              </a:rPr>
              <a:t> </a:t>
            </a:r>
            <a:r>
              <a:rPr lang="en-US" sz="3200" dirty="0" err="1" smtClean="0">
                <a:solidFill>
                  <a:schemeClr val="tx2"/>
                </a:solidFill>
              </a:rPr>
              <a:t>inkomensondersteuning</a:t>
            </a:r>
            <a:r>
              <a:rPr lang="en-US" sz="3200" dirty="0" smtClean="0">
                <a:solidFill>
                  <a:schemeClr val="tx2"/>
                </a:solidFill>
              </a:rPr>
              <a:t> </a:t>
            </a:r>
            <a:r>
              <a:rPr lang="en-US" sz="3200" dirty="0" err="1" smtClean="0">
                <a:solidFill>
                  <a:schemeClr val="tx2"/>
                </a:solidFill>
              </a:rPr>
              <a:t>aanvragen</a:t>
            </a:r>
            <a:endParaRPr lang="en-US" sz="3200" dirty="0" smtClean="0">
              <a:solidFill>
                <a:schemeClr val="tx2"/>
              </a:solidFill>
            </a:endParaRPr>
          </a:p>
          <a:p>
            <a:pPr lvl="1" eaLnBrk="1" hangingPunct="1">
              <a:buFont typeface="Arial" charset="0"/>
              <a:buChar char="•"/>
            </a:pPr>
            <a:endParaRPr lang="en-US" sz="1200" dirty="0" smtClean="0">
              <a:solidFill>
                <a:schemeClr val="tx2"/>
              </a:solidFill>
            </a:endParaRPr>
          </a:p>
          <a:p>
            <a:pPr lvl="1" eaLnBrk="1" hangingPunct="1">
              <a:buFont typeface="Arial" charset="0"/>
              <a:buChar char="•"/>
            </a:pPr>
            <a:r>
              <a:rPr lang="en-US" sz="3200" dirty="0" err="1" smtClean="0">
                <a:solidFill>
                  <a:schemeClr val="tx2"/>
                </a:solidFill>
              </a:rPr>
              <a:t>Geen</a:t>
            </a:r>
            <a:r>
              <a:rPr lang="en-US" sz="3200" dirty="0" smtClean="0">
                <a:solidFill>
                  <a:schemeClr val="tx2"/>
                </a:solidFill>
              </a:rPr>
              <a:t> </a:t>
            </a:r>
            <a:r>
              <a:rPr lang="en-US" sz="3200" dirty="0" err="1" smtClean="0">
                <a:solidFill>
                  <a:schemeClr val="tx2"/>
                </a:solidFill>
              </a:rPr>
              <a:t>persoonlijk</a:t>
            </a:r>
            <a:r>
              <a:rPr lang="en-US" sz="3200" dirty="0" smtClean="0">
                <a:solidFill>
                  <a:schemeClr val="tx2"/>
                </a:solidFill>
              </a:rPr>
              <a:t> </a:t>
            </a:r>
            <a:r>
              <a:rPr lang="en-US" sz="3200" dirty="0" err="1" smtClean="0">
                <a:solidFill>
                  <a:schemeClr val="tx2"/>
                </a:solidFill>
              </a:rPr>
              <a:t>onvermijdbare</a:t>
            </a:r>
            <a:r>
              <a:rPr lang="en-US" sz="3200" dirty="0" smtClean="0">
                <a:solidFill>
                  <a:schemeClr val="tx2"/>
                </a:solidFill>
              </a:rPr>
              <a:t> </a:t>
            </a:r>
            <a:r>
              <a:rPr lang="en-US" sz="3200" dirty="0" err="1" smtClean="0">
                <a:solidFill>
                  <a:schemeClr val="tx2"/>
                </a:solidFill>
              </a:rPr>
              <a:t>uitgaven</a:t>
            </a:r>
            <a:r>
              <a:rPr lang="en-US" sz="3200" dirty="0" smtClean="0">
                <a:solidFill>
                  <a:schemeClr val="tx2"/>
                </a:solidFill>
              </a:rPr>
              <a:t> </a:t>
            </a:r>
          </a:p>
          <a:p>
            <a:pPr lvl="2"/>
            <a:r>
              <a:rPr lang="en-US" sz="2000" dirty="0" err="1" smtClean="0">
                <a:solidFill>
                  <a:schemeClr val="tx2"/>
                </a:solidFill>
              </a:rPr>
              <a:t>Schulden</a:t>
            </a:r>
            <a:endParaRPr lang="nl-NL" sz="2000" dirty="0" smtClean="0"/>
          </a:p>
          <a:p>
            <a:pPr lvl="2"/>
            <a:r>
              <a:rPr lang="en-US" sz="2000" dirty="0" err="1" smtClean="0">
                <a:solidFill>
                  <a:schemeClr val="tx2"/>
                </a:solidFill>
              </a:rPr>
              <a:t>Kosten</a:t>
            </a:r>
            <a:r>
              <a:rPr lang="en-US" sz="2000" dirty="0" smtClean="0">
                <a:solidFill>
                  <a:schemeClr val="tx2"/>
                </a:solidFill>
              </a:rPr>
              <a:t> </a:t>
            </a:r>
            <a:r>
              <a:rPr lang="en-US" sz="2000" dirty="0" err="1" smtClean="0">
                <a:solidFill>
                  <a:schemeClr val="tx2"/>
                </a:solidFill>
              </a:rPr>
              <a:t>ziekte</a:t>
            </a:r>
            <a:r>
              <a:rPr lang="en-US" sz="2000" dirty="0" smtClean="0">
                <a:solidFill>
                  <a:schemeClr val="tx2"/>
                </a:solidFill>
              </a:rPr>
              <a:t>, </a:t>
            </a:r>
            <a:r>
              <a:rPr lang="en-US" sz="2000" dirty="0" err="1" smtClean="0">
                <a:solidFill>
                  <a:schemeClr val="tx2"/>
                </a:solidFill>
              </a:rPr>
              <a:t>dieet</a:t>
            </a:r>
            <a:r>
              <a:rPr lang="en-US" sz="2000" dirty="0" smtClean="0">
                <a:solidFill>
                  <a:schemeClr val="tx2"/>
                </a:solidFill>
              </a:rPr>
              <a:t> </a:t>
            </a:r>
          </a:p>
          <a:p>
            <a:pPr lvl="2"/>
            <a:r>
              <a:rPr lang="en-US" sz="2000" dirty="0" err="1" smtClean="0">
                <a:solidFill>
                  <a:schemeClr val="tx2"/>
                </a:solidFill>
              </a:rPr>
              <a:t>Hoge</a:t>
            </a:r>
            <a:r>
              <a:rPr lang="en-US" sz="2000" dirty="0" smtClean="0">
                <a:solidFill>
                  <a:schemeClr val="tx2"/>
                </a:solidFill>
              </a:rPr>
              <a:t> </a:t>
            </a:r>
            <a:r>
              <a:rPr lang="en-US" sz="2000" dirty="0" err="1" smtClean="0">
                <a:solidFill>
                  <a:schemeClr val="tx2"/>
                </a:solidFill>
              </a:rPr>
              <a:t>kosten</a:t>
            </a:r>
            <a:r>
              <a:rPr lang="en-US" sz="2000" dirty="0" smtClean="0">
                <a:solidFill>
                  <a:schemeClr val="tx2"/>
                </a:solidFill>
              </a:rPr>
              <a:t> </a:t>
            </a:r>
            <a:r>
              <a:rPr lang="en-US" sz="2000" dirty="0" err="1" smtClean="0">
                <a:solidFill>
                  <a:schemeClr val="tx2"/>
                </a:solidFill>
              </a:rPr>
              <a:t>vervoer</a:t>
            </a:r>
            <a:r>
              <a:rPr lang="en-US" sz="2000" dirty="0" smtClean="0">
                <a:solidFill>
                  <a:schemeClr val="tx2"/>
                </a:solidFill>
              </a:rPr>
              <a:t> </a:t>
            </a:r>
            <a:r>
              <a:rPr lang="en-US" sz="2000" dirty="0" err="1" smtClean="0">
                <a:solidFill>
                  <a:schemeClr val="tx2"/>
                </a:solidFill>
              </a:rPr>
              <a:t>vanwege</a:t>
            </a:r>
            <a:r>
              <a:rPr lang="en-US" sz="2000" dirty="0" smtClean="0">
                <a:solidFill>
                  <a:schemeClr val="tx2"/>
                </a:solidFill>
              </a:rPr>
              <a:t> </a:t>
            </a:r>
            <a:br>
              <a:rPr lang="en-US" sz="2000" dirty="0" smtClean="0">
                <a:solidFill>
                  <a:schemeClr val="tx2"/>
                </a:solidFill>
              </a:rPr>
            </a:br>
            <a:r>
              <a:rPr lang="en-US" sz="2000" dirty="0" err="1" smtClean="0">
                <a:solidFill>
                  <a:schemeClr val="tx2"/>
                </a:solidFill>
              </a:rPr>
              <a:t>bijv</a:t>
            </a:r>
            <a:r>
              <a:rPr lang="en-US" sz="2000" dirty="0" smtClean="0">
                <a:solidFill>
                  <a:schemeClr val="tx2"/>
                </a:solidFill>
              </a:rPr>
              <a:t> </a:t>
            </a:r>
            <a:r>
              <a:rPr lang="en-US" sz="2000" dirty="0" err="1" smtClean="0">
                <a:solidFill>
                  <a:schemeClr val="tx2"/>
                </a:solidFill>
              </a:rPr>
              <a:t>werk</a:t>
            </a:r>
            <a:endParaRPr lang="en-US" sz="2000" dirty="0" smtClean="0">
              <a:solidFill>
                <a:schemeClr val="tx2"/>
              </a:solidFill>
            </a:endParaRPr>
          </a:p>
          <a:p>
            <a:endParaRPr lang="nl-NL" dirty="0" smtClean="0"/>
          </a:p>
        </p:txBody>
      </p:sp>
      <p:pic>
        <p:nvPicPr>
          <p:cNvPr id="13316" name="Picture 4" descr="http://t1.gstatic.com/images?q=tbn:ANd9GcTDM5JldX6bWEbzag3jmwhRNhIXy3k5P9EoZKGcJ8Ujy21ld9OY"/>
          <p:cNvPicPr>
            <a:picLocks noChangeAspect="1" noChangeArrowheads="1"/>
          </p:cNvPicPr>
          <p:nvPr/>
        </p:nvPicPr>
        <p:blipFill>
          <a:blip r:embed="rId3" cstate="print"/>
          <a:srcRect/>
          <a:stretch>
            <a:fillRect/>
          </a:stretch>
        </p:blipFill>
        <p:spPr bwMode="auto">
          <a:xfrm>
            <a:off x="5429250" y="4351338"/>
            <a:ext cx="2928938" cy="2506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Opbouw</a:t>
            </a:r>
            <a:r>
              <a:rPr lang="en-US" dirty="0" smtClean="0"/>
              <a:t> </a:t>
            </a:r>
            <a:r>
              <a:rPr lang="en-US" dirty="0" err="1" smtClean="0"/>
              <a:t>begrotingen</a:t>
            </a:r>
            <a:endParaRPr lang="nl-NL" dirty="0"/>
          </a:p>
        </p:txBody>
      </p:sp>
      <p:sp>
        <p:nvSpPr>
          <p:cNvPr id="3" name="Tijdelijke aanduiding voor inhoud 2"/>
          <p:cNvSpPr>
            <a:spLocks noGrp="1"/>
          </p:cNvSpPr>
          <p:nvPr>
            <p:ph idx="1"/>
          </p:nvPr>
        </p:nvSpPr>
        <p:spPr/>
        <p:txBody>
          <a:bodyPr/>
          <a:lstStyle/>
          <a:p>
            <a:pPr>
              <a:lnSpc>
                <a:spcPct val="90000"/>
              </a:lnSpc>
              <a:buFont typeface="Arial" charset="0"/>
              <a:buChar char="•"/>
            </a:pPr>
            <a:r>
              <a:rPr lang="nl-NL" dirty="0" smtClean="0">
                <a:solidFill>
                  <a:srgbClr val="0070C0"/>
                </a:solidFill>
              </a:rPr>
              <a:t>Vaste lasten</a:t>
            </a:r>
            <a:r>
              <a:rPr lang="nl-NL" dirty="0" smtClean="0"/>
              <a:t>:</a:t>
            </a:r>
            <a:r>
              <a:rPr lang="nl-NL" sz="3000" dirty="0" smtClean="0"/>
              <a:t> wonen, energie, verzekeringen, heffingen, vervoer</a:t>
            </a:r>
          </a:p>
          <a:p>
            <a:pPr>
              <a:lnSpc>
                <a:spcPct val="90000"/>
              </a:lnSpc>
              <a:buFont typeface="Arial" charset="0"/>
              <a:buChar char="•"/>
            </a:pPr>
            <a:endParaRPr lang="nl-NL" sz="3000" dirty="0" smtClean="0"/>
          </a:p>
          <a:p>
            <a:pPr>
              <a:lnSpc>
                <a:spcPct val="90000"/>
              </a:lnSpc>
              <a:buFont typeface="Arial" charset="0"/>
              <a:buChar char="•"/>
            </a:pPr>
            <a:r>
              <a:rPr lang="nl-NL" dirty="0" smtClean="0">
                <a:solidFill>
                  <a:srgbClr val="0070C0"/>
                </a:solidFill>
              </a:rPr>
              <a:t>Reserveringsuitgaven</a:t>
            </a:r>
            <a:r>
              <a:rPr lang="nl-NL" dirty="0" smtClean="0"/>
              <a:t>: </a:t>
            </a:r>
            <a:r>
              <a:rPr lang="nl-NL" sz="3000" dirty="0" smtClean="0"/>
              <a:t>kleding, inventaris, onderhoud , huis en tuin</a:t>
            </a:r>
          </a:p>
          <a:p>
            <a:pPr>
              <a:lnSpc>
                <a:spcPct val="90000"/>
              </a:lnSpc>
              <a:buFont typeface="Arial" charset="0"/>
              <a:buChar char="•"/>
            </a:pPr>
            <a:endParaRPr lang="nl-NL" dirty="0" smtClean="0"/>
          </a:p>
          <a:p>
            <a:pPr>
              <a:lnSpc>
                <a:spcPct val="90000"/>
              </a:lnSpc>
              <a:buFont typeface="Arial" charset="0"/>
              <a:buChar char="•"/>
            </a:pPr>
            <a:r>
              <a:rPr lang="nl-NL" dirty="0" smtClean="0">
                <a:solidFill>
                  <a:srgbClr val="0070C0"/>
                </a:solidFill>
              </a:rPr>
              <a:t>Huishoudelijke uitgaven</a:t>
            </a:r>
            <a:r>
              <a:rPr lang="nl-NL" dirty="0" smtClean="0"/>
              <a:t>: d</a:t>
            </a:r>
            <a:r>
              <a:rPr lang="nl-NL" sz="3000" dirty="0" smtClean="0"/>
              <a:t>agelijkse uitgaven aan voedsel, verzorging, etc.</a:t>
            </a:r>
          </a:p>
          <a:p>
            <a:endParaRPr lang="nl-N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Basisbegroting</a:t>
            </a:r>
            <a:endParaRPr lang="nl-NL" dirty="0"/>
          </a:p>
        </p:txBody>
      </p:sp>
      <p:sp>
        <p:nvSpPr>
          <p:cNvPr id="3" name="Tijdelijke aanduiding voor inhoud 2"/>
          <p:cNvSpPr>
            <a:spLocks noGrp="1"/>
          </p:cNvSpPr>
          <p:nvPr>
            <p:ph idx="1"/>
          </p:nvPr>
        </p:nvSpPr>
        <p:spPr>
          <a:xfrm>
            <a:off x="500034" y="1428736"/>
            <a:ext cx="8229600" cy="4525963"/>
          </a:xfrm>
        </p:spPr>
        <p:txBody>
          <a:bodyPr/>
          <a:lstStyle/>
          <a:p>
            <a:r>
              <a:rPr lang="nl-NL" dirty="0" smtClean="0"/>
              <a:t>minimaal nodig voor bepaalde uitgavenposten</a:t>
            </a:r>
          </a:p>
          <a:p>
            <a:pPr>
              <a:buNone/>
            </a:pPr>
            <a:r>
              <a:rPr lang="nl-NL" dirty="0" smtClean="0"/>
              <a:t> </a:t>
            </a:r>
          </a:p>
          <a:p>
            <a:r>
              <a:rPr lang="nl-NL" dirty="0" smtClean="0"/>
              <a:t>zijn </a:t>
            </a:r>
            <a:r>
              <a:rPr lang="nl-NL" dirty="0" smtClean="0">
                <a:solidFill>
                  <a:srgbClr val="0070C0"/>
                </a:solidFill>
              </a:rPr>
              <a:t>afhankelijk</a:t>
            </a:r>
            <a:r>
              <a:rPr lang="nl-NL" dirty="0" smtClean="0"/>
              <a:t> van de </a:t>
            </a:r>
            <a:r>
              <a:rPr lang="nl-NL" dirty="0" err="1" smtClean="0"/>
              <a:t>huishoud-samenstelling</a:t>
            </a:r>
            <a:r>
              <a:rPr lang="nl-NL" dirty="0" smtClean="0"/>
              <a:t>, maar onafhankelijk van het inkomen. </a:t>
            </a:r>
          </a:p>
          <a:p>
            <a:endParaRPr lang="en-US" dirty="0" smtClean="0"/>
          </a:p>
          <a:p>
            <a:r>
              <a:rPr lang="en-US" dirty="0" smtClean="0"/>
              <a:t>in </a:t>
            </a:r>
            <a:r>
              <a:rPr lang="en-US" dirty="0" err="1" smtClean="0"/>
              <a:t>overleg</a:t>
            </a:r>
            <a:r>
              <a:rPr lang="en-US" dirty="0" smtClean="0"/>
              <a:t> met </a:t>
            </a:r>
            <a:r>
              <a:rPr lang="en-US" dirty="0" err="1" smtClean="0"/>
              <a:t>ervaringsdeskundigen</a:t>
            </a:r>
            <a:r>
              <a:rPr lang="en-US" dirty="0" smtClean="0"/>
              <a:t>, </a:t>
            </a:r>
            <a:r>
              <a:rPr lang="en-US" dirty="0" err="1" smtClean="0"/>
              <a:t>aanpassing</a:t>
            </a:r>
            <a:r>
              <a:rPr lang="en-US" dirty="0" smtClean="0"/>
              <a:t> in de </a:t>
            </a:r>
            <a:r>
              <a:rPr lang="en-US" dirty="0" err="1" smtClean="0"/>
              <a:t>tijd</a:t>
            </a:r>
            <a:endParaRPr 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Voorbeeldbegroting</a:t>
            </a:r>
            <a:endParaRPr lang="nl-NL" dirty="0"/>
          </a:p>
        </p:txBody>
      </p:sp>
      <p:sp>
        <p:nvSpPr>
          <p:cNvPr id="3" name="Tijdelijke aanduiding voor inhoud 2"/>
          <p:cNvSpPr>
            <a:spLocks noGrp="1"/>
          </p:cNvSpPr>
          <p:nvPr>
            <p:ph idx="1"/>
          </p:nvPr>
        </p:nvSpPr>
        <p:spPr/>
        <p:txBody>
          <a:bodyPr/>
          <a:lstStyle/>
          <a:p>
            <a:r>
              <a:rPr lang="nl-NL" dirty="0" smtClean="0"/>
              <a:t>w</a:t>
            </a:r>
            <a:r>
              <a:rPr lang="nl-NL" dirty="0" smtClean="0"/>
              <a:t>at vergelijkbare </a:t>
            </a:r>
            <a:r>
              <a:rPr lang="nl-NL" dirty="0" smtClean="0"/>
              <a:t>huishouden/inkomen gemiddeld </a:t>
            </a:r>
            <a:r>
              <a:rPr lang="nl-NL" dirty="0" smtClean="0"/>
              <a:t>uitgeeft (referentie</a:t>
            </a:r>
            <a:r>
              <a:rPr lang="nl-NL" dirty="0" smtClean="0"/>
              <a:t>) </a:t>
            </a:r>
          </a:p>
          <a:p>
            <a:endParaRPr lang="nl-NL" dirty="0" smtClean="0"/>
          </a:p>
          <a:p>
            <a:r>
              <a:rPr lang="nl-NL" dirty="0" smtClean="0">
                <a:solidFill>
                  <a:srgbClr val="0070C0"/>
                </a:solidFill>
              </a:rPr>
              <a:t>zowel</a:t>
            </a:r>
            <a:r>
              <a:rPr lang="nl-NL" dirty="0" smtClean="0"/>
              <a:t> afhankelijk van de huishoud- samenstelling als van het inkomen. </a:t>
            </a:r>
          </a:p>
          <a:p>
            <a:endParaRPr lang="nl-NL" dirty="0" smtClean="0"/>
          </a:p>
          <a:p>
            <a:r>
              <a:rPr lang="nl-NL" dirty="0" smtClean="0"/>
              <a:t>o.a. </a:t>
            </a:r>
            <a:r>
              <a:rPr lang="nl-NL" dirty="0" smtClean="0"/>
              <a:t>afkomstig Budgetonderzoek CBS.</a:t>
            </a:r>
          </a:p>
          <a:p>
            <a:pPr>
              <a:buNone/>
            </a:pPr>
            <a:endParaRPr 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Bestedingspatroon</a:t>
            </a:r>
            <a:endParaRPr lang="nl-NL" dirty="0"/>
          </a:p>
        </p:txBody>
      </p:sp>
      <p:graphicFrame>
        <p:nvGraphicFramePr>
          <p:cNvPr id="4" name="Tabel 3"/>
          <p:cNvGraphicFramePr>
            <a:graphicFrameLocks noGrp="1"/>
          </p:cNvGraphicFramePr>
          <p:nvPr/>
        </p:nvGraphicFramePr>
        <p:xfrm>
          <a:off x="3357554" y="1285859"/>
          <a:ext cx="4786346" cy="4925257"/>
        </p:xfrm>
        <a:graphic>
          <a:graphicData uri="http://schemas.openxmlformats.org/drawingml/2006/table">
            <a:tbl>
              <a:tblPr/>
              <a:tblGrid>
                <a:gridCol w="2500330"/>
                <a:gridCol w="1143008"/>
                <a:gridCol w="1143008"/>
              </a:tblGrid>
              <a:tr h="289721">
                <a:tc>
                  <a:txBody>
                    <a:bodyPr/>
                    <a:lstStyle/>
                    <a:p>
                      <a:pPr algn="l" fontAlgn="b"/>
                      <a:r>
                        <a:rPr lang="nl-NL" sz="1100" b="0" i="0" u="none" strike="noStrike" dirty="0">
                          <a:solidFill>
                            <a:srgbClr val="000000"/>
                          </a:solidFill>
                          <a:latin typeface="Calibri"/>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nl-NL" sz="1800" b="0" i="0" u="none" strike="noStrike" dirty="0" smtClean="0">
                          <a:solidFill>
                            <a:srgbClr val="000000"/>
                          </a:solidFill>
                          <a:latin typeface="Calibri"/>
                        </a:rPr>
                        <a:t>Basis</a:t>
                      </a:r>
                      <a:endParaRPr lang="nl-NL" sz="18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nl-NL" sz="1800" b="0" i="0" u="none" strike="noStrike" dirty="0" smtClean="0">
                          <a:solidFill>
                            <a:srgbClr val="000000"/>
                          </a:solidFill>
                          <a:latin typeface="Calibri"/>
                        </a:rPr>
                        <a:t>Referentie</a:t>
                      </a:r>
                      <a:endParaRPr lang="nl-NL" sz="18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721">
                <a:tc>
                  <a:txBody>
                    <a:bodyPr/>
                    <a:lstStyle/>
                    <a:p>
                      <a:pPr algn="l" fontAlgn="b"/>
                      <a:r>
                        <a:rPr lang="nl-NL" sz="1800" b="0" i="0" u="none" strike="noStrike" dirty="0">
                          <a:solidFill>
                            <a:srgbClr val="000000"/>
                          </a:solidFill>
                          <a:latin typeface="Calibri"/>
                        </a:rPr>
                        <a:t>inkomen</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smtClean="0">
                          <a:solidFill>
                            <a:schemeClr val="tx1"/>
                          </a:solidFill>
                          <a:latin typeface="Calibri"/>
                        </a:rPr>
                        <a:t>1.013</a:t>
                      </a:r>
                      <a:endParaRPr lang="nl-NL" sz="1800" b="0" i="0" u="none" strike="noStrike" dirty="0">
                        <a:solidFill>
                          <a:schemeClr val="tx1"/>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smtClean="0">
                          <a:solidFill>
                            <a:srgbClr val="000000"/>
                          </a:solidFill>
                          <a:latin typeface="Calibri"/>
                        </a:rPr>
                        <a:t>2.500</a:t>
                      </a:r>
                      <a:endParaRPr lang="nl-NL" sz="18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9721">
                <a:tc>
                  <a:txBody>
                    <a:bodyPr/>
                    <a:lstStyle/>
                    <a:p>
                      <a:pPr algn="l" fontAlgn="b"/>
                      <a:r>
                        <a:rPr lang="nl-NL" sz="1800" b="0" i="0" u="none" strike="noStrike" dirty="0">
                          <a:solidFill>
                            <a:srgbClr val="000000"/>
                          </a:solidFill>
                          <a:latin typeface="Calibri"/>
                        </a:rPr>
                        <a:t>woonlasten</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r" fontAlgn="b"/>
                      <a:r>
                        <a:rPr lang="en-US" sz="1800" b="0" i="0" u="none" strike="noStrike" dirty="0" smtClean="0">
                          <a:solidFill>
                            <a:srgbClr val="000000"/>
                          </a:solidFill>
                          <a:latin typeface="Calibri"/>
                        </a:rPr>
                        <a:t>222</a:t>
                      </a:r>
                      <a:endParaRPr lang="nl-NL" sz="1800" b="0" i="0" u="none" strike="noStrike" dirty="0">
                        <a:solidFill>
                          <a:srgbClr val="000000"/>
                        </a:solidFill>
                        <a:latin typeface="Calibri"/>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r" fontAlgn="b"/>
                      <a:r>
                        <a:rPr lang="en-US" sz="1800" b="0" i="0" u="none" strike="noStrike" dirty="0" smtClean="0">
                          <a:solidFill>
                            <a:srgbClr val="000000"/>
                          </a:solidFill>
                          <a:latin typeface="Calibri"/>
                        </a:rPr>
                        <a:t>519</a:t>
                      </a:r>
                      <a:endParaRPr lang="nl-NL" sz="1800" b="0" i="0" u="none" strike="noStrike" dirty="0">
                        <a:solidFill>
                          <a:srgbClr val="000000"/>
                        </a:solidFill>
                        <a:latin typeface="Calibri"/>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r>
              <a:tr h="289721">
                <a:tc>
                  <a:txBody>
                    <a:bodyPr/>
                    <a:lstStyle/>
                    <a:p>
                      <a:pPr algn="l" fontAlgn="b"/>
                      <a:r>
                        <a:rPr lang="nl-NL" sz="1800" b="0" i="0" u="none" strike="noStrike" dirty="0">
                          <a:solidFill>
                            <a:srgbClr val="000000"/>
                          </a:solidFill>
                          <a:latin typeface="Calibri"/>
                        </a:rPr>
                        <a:t>energie &amp; water</a:t>
                      </a:r>
                    </a:p>
                  </a:txBody>
                  <a:tcPr marL="9525" marR="9525" marT="9525" marB="0" anchor="b">
                    <a:lnL>
                      <a:noFill/>
                    </a:lnL>
                    <a:lnR>
                      <a:noFill/>
                    </a:lnR>
                    <a:lnT>
                      <a:noFill/>
                    </a:lnT>
                    <a:lnB>
                      <a:noFill/>
                    </a:lnB>
                    <a:noFill/>
                  </a:tcPr>
                </a:tc>
                <a:tc>
                  <a:txBody>
                    <a:bodyPr/>
                    <a:lstStyle/>
                    <a:p>
                      <a:pPr algn="r" fontAlgn="b"/>
                      <a:r>
                        <a:rPr lang="en-US" sz="1800" b="0" i="0" u="none" strike="noStrike" dirty="0" smtClean="0">
                          <a:solidFill>
                            <a:srgbClr val="000000"/>
                          </a:solidFill>
                          <a:latin typeface="Calibri"/>
                        </a:rPr>
                        <a:t>87</a:t>
                      </a:r>
                      <a:endParaRPr lang="nl-NL" sz="1800" b="0" i="0" u="none" strike="noStrike" dirty="0">
                        <a:solidFill>
                          <a:srgbClr val="000000"/>
                        </a:solidFill>
                        <a:latin typeface="Calibri"/>
                      </a:endParaRPr>
                    </a:p>
                  </a:txBody>
                  <a:tcPr marL="9525" marR="9525" marT="9525" marB="0" anchor="b">
                    <a:lnL>
                      <a:noFill/>
                    </a:lnL>
                    <a:lnR>
                      <a:noFill/>
                    </a:lnR>
                    <a:lnT>
                      <a:noFill/>
                    </a:lnT>
                    <a:lnB>
                      <a:noFill/>
                    </a:lnB>
                    <a:noFill/>
                  </a:tcPr>
                </a:tc>
                <a:tc>
                  <a:txBody>
                    <a:bodyPr/>
                    <a:lstStyle/>
                    <a:p>
                      <a:pPr algn="r" fontAlgn="b"/>
                      <a:r>
                        <a:rPr lang="en-US" sz="1800" b="0" i="0" u="none" strike="noStrike" dirty="0" smtClean="0">
                          <a:solidFill>
                            <a:srgbClr val="000000"/>
                          </a:solidFill>
                          <a:latin typeface="Calibri"/>
                        </a:rPr>
                        <a:t>136</a:t>
                      </a:r>
                      <a:endParaRPr lang="nl-NL" sz="1800" b="0" i="0" u="none" strike="noStrike" dirty="0">
                        <a:solidFill>
                          <a:srgbClr val="000000"/>
                        </a:solidFill>
                        <a:latin typeface="Calibri"/>
                      </a:endParaRPr>
                    </a:p>
                  </a:txBody>
                  <a:tcPr marL="9525" marR="9525" marT="9525" marB="0" anchor="b">
                    <a:lnL>
                      <a:noFill/>
                    </a:lnL>
                    <a:lnR>
                      <a:noFill/>
                    </a:lnR>
                    <a:lnT>
                      <a:noFill/>
                    </a:lnT>
                    <a:lnB>
                      <a:noFill/>
                    </a:lnB>
                    <a:noFill/>
                  </a:tcPr>
                </a:tc>
              </a:tr>
              <a:tr h="289721">
                <a:tc>
                  <a:txBody>
                    <a:bodyPr/>
                    <a:lstStyle/>
                    <a:p>
                      <a:pPr algn="l" fontAlgn="b"/>
                      <a:r>
                        <a:rPr lang="nl-NL" sz="1800" b="0" i="0" u="none" strike="noStrike" dirty="0">
                          <a:solidFill>
                            <a:srgbClr val="000000"/>
                          </a:solidFill>
                          <a:latin typeface="Calibri"/>
                        </a:rPr>
                        <a:t>lokale belastingen</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52</a:t>
                      </a:r>
                    </a:p>
                  </a:txBody>
                  <a:tcPr marL="9525" marR="9525" marT="9525" marB="0" anchor="b">
                    <a:lnL>
                      <a:noFill/>
                    </a:lnL>
                    <a:lnR>
                      <a:noFill/>
                    </a:lnR>
                    <a:lnT>
                      <a:noFill/>
                    </a:lnT>
                    <a:lnB>
                      <a:noFill/>
                    </a:lnB>
                  </a:tcPr>
                </a:tc>
              </a:tr>
              <a:tr h="289721">
                <a:tc>
                  <a:txBody>
                    <a:bodyPr/>
                    <a:lstStyle/>
                    <a:p>
                      <a:pPr algn="l" fontAlgn="b"/>
                      <a:r>
                        <a:rPr lang="nl-NL" sz="1800" b="0" i="0" u="none" strike="noStrike" dirty="0">
                          <a:solidFill>
                            <a:srgbClr val="000000"/>
                          </a:solidFill>
                          <a:latin typeface="Calibri"/>
                        </a:rPr>
                        <a:t>verzekeringen</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154</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179</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dirty="0">
                          <a:solidFill>
                            <a:srgbClr val="000000"/>
                          </a:solidFill>
                          <a:latin typeface="Calibri"/>
                        </a:rPr>
                        <a:t>telefoon, tv, internet</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53</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69</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dirty="0" smtClean="0">
                          <a:solidFill>
                            <a:srgbClr val="000000"/>
                          </a:solidFill>
                          <a:latin typeface="Calibri"/>
                        </a:rPr>
                        <a:t>contributies &amp; </a:t>
                      </a:r>
                      <a:r>
                        <a:rPr lang="nl-NL" sz="1800" b="0" i="0" u="none" strike="noStrike" dirty="0" err="1" smtClean="0">
                          <a:solidFill>
                            <a:srgbClr val="000000"/>
                          </a:solidFill>
                          <a:latin typeface="Calibri"/>
                        </a:rPr>
                        <a:t>abon</a:t>
                      </a:r>
                      <a:r>
                        <a:rPr lang="nl-NL" sz="1800" b="0" i="0" u="none" strike="noStrike" dirty="0" smtClean="0">
                          <a:solidFill>
                            <a:srgbClr val="000000"/>
                          </a:solidFill>
                          <a:latin typeface="Calibri"/>
                        </a:rPr>
                        <a:t>.</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132</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dirty="0">
                          <a:solidFill>
                            <a:srgbClr val="000000"/>
                          </a:solidFill>
                          <a:latin typeface="Calibri"/>
                        </a:rPr>
                        <a:t>vervoer</a:t>
                      </a:r>
                    </a:p>
                  </a:txBody>
                  <a:tcPr marL="9525" marR="9525" marT="9525" marB="0" anchor="b">
                    <a:lnL>
                      <a:noFill/>
                    </a:lnL>
                    <a:lnR>
                      <a:noFill/>
                    </a:lnR>
                    <a:lnT>
                      <a:noFill/>
                    </a:lnT>
                    <a:lnB>
                      <a:noFill/>
                    </a:lnB>
                    <a:solidFill>
                      <a:schemeClr val="accent2">
                        <a:lumMod val="20000"/>
                        <a:lumOff val="80000"/>
                      </a:schemeClr>
                    </a:solidFill>
                  </a:tcPr>
                </a:tc>
                <a:tc>
                  <a:txBody>
                    <a:bodyPr/>
                    <a:lstStyle/>
                    <a:p>
                      <a:pPr algn="r" fontAlgn="b"/>
                      <a:r>
                        <a:rPr lang="en-US" sz="1800" b="0" i="0" u="none" strike="noStrike" dirty="0" smtClean="0">
                          <a:solidFill>
                            <a:srgbClr val="000000"/>
                          </a:solidFill>
                          <a:latin typeface="Calibri"/>
                        </a:rPr>
                        <a:t>13</a:t>
                      </a:r>
                      <a:endParaRPr lang="nl-NL" sz="1800" b="0" i="0" u="none" strike="noStrike" dirty="0">
                        <a:solidFill>
                          <a:srgbClr val="000000"/>
                        </a:solidFill>
                        <a:latin typeface="Calibri"/>
                      </a:endParaRPr>
                    </a:p>
                  </a:txBody>
                  <a:tcPr marL="9525" marR="9525" marT="9525" marB="0" anchor="b">
                    <a:lnL>
                      <a:noFill/>
                    </a:lnL>
                    <a:lnR>
                      <a:noFill/>
                    </a:lnR>
                    <a:lnT>
                      <a:noFill/>
                    </a:lnT>
                    <a:lnB>
                      <a:noFill/>
                    </a:lnB>
                    <a:solidFill>
                      <a:schemeClr val="accent2">
                        <a:lumMod val="20000"/>
                        <a:lumOff val="80000"/>
                      </a:schemeClr>
                    </a:solidFill>
                  </a:tcPr>
                </a:tc>
                <a:tc>
                  <a:txBody>
                    <a:bodyPr/>
                    <a:lstStyle/>
                    <a:p>
                      <a:pPr algn="r" fontAlgn="b"/>
                      <a:r>
                        <a:rPr lang="en-US" sz="1800" b="0" i="0" u="none" strike="noStrike" dirty="0" smtClean="0">
                          <a:solidFill>
                            <a:srgbClr val="000000"/>
                          </a:solidFill>
                          <a:latin typeface="Calibri"/>
                        </a:rPr>
                        <a:t>308</a:t>
                      </a:r>
                      <a:endParaRPr lang="nl-NL" sz="1800" b="0" i="0" u="none" strike="noStrike" dirty="0">
                        <a:solidFill>
                          <a:srgbClr val="000000"/>
                        </a:solidFill>
                        <a:latin typeface="Calibri"/>
                      </a:endParaRPr>
                    </a:p>
                  </a:txBody>
                  <a:tcPr marL="9525" marR="9525" marT="9525" marB="0" anchor="b">
                    <a:lnL>
                      <a:noFill/>
                    </a:lnL>
                    <a:lnR>
                      <a:noFill/>
                    </a:lnR>
                    <a:lnT>
                      <a:noFill/>
                    </a:lnT>
                    <a:lnB>
                      <a:noFill/>
                    </a:lnB>
                    <a:solidFill>
                      <a:schemeClr val="accent2">
                        <a:lumMod val="20000"/>
                        <a:lumOff val="80000"/>
                      </a:schemeClr>
                    </a:solidFill>
                  </a:tcPr>
                </a:tc>
              </a:tr>
              <a:tr h="289721">
                <a:tc>
                  <a:txBody>
                    <a:bodyPr/>
                    <a:lstStyle/>
                    <a:p>
                      <a:pPr algn="l" fontAlgn="b"/>
                      <a:r>
                        <a:rPr lang="nl-NL" sz="1800" b="0" i="0" u="none" strike="noStrike">
                          <a:solidFill>
                            <a:srgbClr val="000000"/>
                          </a:solidFill>
                          <a:latin typeface="Calibri"/>
                        </a:rPr>
                        <a:t>kleding</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52</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104</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dirty="0" smtClean="0">
                          <a:solidFill>
                            <a:srgbClr val="000000"/>
                          </a:solidFill>
                          <a:latin typeface="Calibri"/>
                        </a:rPr>
                        <a:t>Inventaris &amp; onderhoud</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93</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253</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a:solidFill>
                            <a:srgbClr val="000000"/>
                          </a:solidFill>
                          <a:latin typeface="Calibri"/>
                        </a:rPr>
                        <a:t>ziektekosten</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41</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36</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en-US" sz="1800" b="0" i="0" u="none" strike="noStrike" dirty="0" err="1" smtClean="0">
                          <a:solidFill>
                            <a:srgbClr val="000000"/>
                          </a:solidFill>
                          <a:latin typeface="Calibri"/>
                        </a:rPr>
                        <a:t>recreatie</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303</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a:solidFill>
                            <a:srgbClr val="000000"/>
                          </a:solidFill>
                          <a:latin typeface="Calibri"/>
                        </a:rPr>
                        <a:t>voeding</a:t>
                      </a: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193</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r" fontAlgn="b"/>
                      <a:r>
                        <a:rPr lang="en-US" sz="1800" b="0" i="0" u="none" strike="noStrike" dirty="0" smtClean="0">
                          <a:solidFill>
                            <a:srgbClr val="000000"/>
                          </a:solidFill>
                          <a:latin typeface="Calibri"/>
                        </a:rPr>
                        <a:t>201</a:t>
                      </a:r>
                      <a:endParaRPr lang="nl-NL" sz="1800" b="0" i="0" u="none" strike="noStrike" dirty="0">
                        <a:solidFill>
                          <a:srgbClr val="000000"/>
                        </a:solidFill>
                        <a:latin typeface="Calibri"/>
                      </a:endParaRPr>
                    </a:p>
                  </a:txBody>
                  <a:tcPr marL="9525" marR="9525" marT="9525" marB="0" anchor="b">
                    <a:lnL>
                      <a:noFill/>
                    </a:lnL>
                    <a:lnR>
                      <a:noFill/>
                    </a:lnR>
                    <a:lnT>
                      <a:noFill/>
                    </a:lnT>
                    <a:lnB>
                      <a:noFill/>
                    </a:lnB>
                  </a:tcPr>
                </a:tc>
              </a:tr>
              <a:tr h="289721">
                <a:tc>
                  <a:txBody>
                    <a:bodyPr/>
                    <a:lstStyle/>
                    <a:p>
                      <a:pPr algn="l" fontAlgn="b"/>
                      <a:r>
                        <a:rPr lang="nl-NL" sz="1800" b="0" i="0" u="none" strike="noStrike" dirty="0">
                          <a:solidFill>
                            <a:srgbClr val="000000"/>
                          </a:solidFill>
                          <a:latin typeface="Calibri"/>
                        </a:rPr>
                        <a:t>huishoudgeld</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smtClean="0">
                          <a:solidFill>
                            <a:srgbClr val="000000"/>
                          </a:solidFill>
                          <a:latin typeface="Calibri"/>
                        </a:rPr>
                        <a:t>60</a:t>
                      </a:r>
                      <a:endParaRPr lang="nl-NL" sz="1800" b="0" i="0" u="none" strike="noStrike" dirty="0">
                        <a:solidFill>
                          <a:srgbClr val="000000"/>
                        </a:solidFill>
                        <a:latin typeface="Calibri"/>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smtClean="0">
                          <a:solidFill>
                            <a:srgbClr val="000000"/>
                          </a:solidFill>
                          <a:latin typeface="Calibri"/>
                        </a:rPr>
                        <a:t>190</a:t>
                      </a:r>
                      <a:endParaRPr lang="nl-NL" sz="1800" b="0" i="0" u="none" strike="noStrike" dirty="0">
                        <a:solidFill>
                          <a:srgbClr val="000000"/>
                        </a:solidFill>
                        <a:latin typeface="Calibri"/>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r>
              <a:tr h="289721">
                <a:tc>
                  <a:txBody>
                    <a:bodyPr/>
                    <a:lstStyle/>
                    <a:p>
                      <a:pPr algn="l" fontAlgn="b"/>
                      <a:r>
                        <a:rPr lang="nl-NL" sz="1800" b="0" i="0" u="none" strike="noStrike" dirty="0">
                          <a:solidFill>
                            <a:srgbClr val="000000"/>
                          </a:solidFill>
                          <a:latin typeface="Calibri"/>
                        </a:rPr>
                        <a:t>totaal uitgaven</a:t>
                      </a:r>
                    </a:p>
                  </a:txBody>
                  <a:tcPr marL="9525" marR="9525" marT="9525" marB="0" anchor="b">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dirty="0" smtClean="0">
                          <a:solidFill>
                            <a:srgbClr val="000000"/>
                          </a:solidFill>
                          <a:latin typeface="Calibri"/>
                        </a:rPr>
                        <a:t>963</a:t>
                      </a:r>
                      <a:endParaRPr lang="nl-NL" sz="1800" b="0" i="0" u="none" strike="noStrike" dirty="0">
                        <a:solidFill>
                          <a:srgbClr val="000000"/>
                        </a:solidFill>
                        <a:latin typeface="Calibri"/>
                      </a:endParaRPr>
                    </a:p>
                  </a:txBody>
                  <a:tcPr marL="9525" marR="9525" marT="9525" marB="0" anchor="b">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dirty="0" smtClean="0">
                          <a:solidFill>
                            <a:srgbClr val="000000"/>
                          </a:solidFill>
                          <a:latin typeface="Calibri"/>
                        </a:rPr>
                        <a:t>2.481</a:t>
                      </a:r>
                      <a:endParaRPr lang="nl-NL" sz="1800" b="0" i="0" u="none" strike="noStrike" dirty="0">
                        <a:solidFill>
                          <a:srgbClr val="000000"/>
                        </a:solidFill>
                        <a:latin typeface="Calibri"/>
                      </a:endParaRPr>
                    </a:p>
                  </a:txBody>
                  <a:tcPr marL="9525" marR="9525" marT="9525" marB="0" anchor="b">
                    <a:lnL>
                      <a:noFill/>
                    </a:lnL>
                    <a:lnR>
                      <a:noFill/>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721">
                <a:tc>
                  <a:txBody>
                    <a:bodyPr/>
                    <a:lstStyle/>
                    <a:p>
                      <a:pPr algn="l" fontAlgn="b"/>
                      <a:r>
                        <a:rPr lang="nl-NL" sz="1800" b="0" i="0" u="none" strike="noStrike">
                          <a:solidFill>
                            <a:srgbClr val="000000"/>
                          </a:solidFill>
                          <a:latin typeface="Calibri"/>
                        </a:rPr>
                        <a:t>saldo</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1800" b="0" i="0" u="none" strike="noStrike" dirty="0" smtClean="0">
                          <a:solidFill>
                            <a:srgbClr val="000000"/>
                          </a:solidFill>
                          <a:latin typeface="Calibri"/>
                        </a:rPr>
                        <a:t>50</a:t>
                      </a:r>
                      <a:endParaRPr lang="nl-NL" sz="18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1800" b="0" i="0" u="none" strike="noStrike" dirty="0" smtClean="0">
                          <a:solidFill>
                            <a:srgbClr val="000000"/>
                          </a:solidFill>
                          <a:latin typeface="Calibri"/>
                        </a:rPr>
                        <a:t>19</a:t>
                      </a:r>
                      <a:endParaRPr lang="nl-NL" sz="18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bl>
          </a:graphicData>
        </a:graphic>
      </p:graphicFrame>
      <p:pic>
        <p:nvPicPr>
          <p:cNvPr id="5" name="Afbeelding 4" descr="Family Pictogram silhouette illustration"/>
          <p:cNvPicPr/>
          <p:nvPr/>
        </p:nvPicPr>
        <p:blipFill rotWithShape="1">
          <a:blip r:embed="rId3" cstate="print">
            <a:extLst>
              <a:ext uri="{28A0092B-C50C-407E-A947-70E740481C1C}">
                <a14:useLocalDpi xmlns:a14="http://schemas.microsoft.com/office/drawing/2010/main" xmlns="" val="0"/>
              </a:ext>
            </a:extLst>
          </a:blip>
          <a:srcRect t="20666" r="64667" b="17666"/>
          <a:stretch/>
        </p:blipFill>
        <p:spPr bwMode="auto">
          <a:xfrm>
            <a:off x="1142976" y="3643314"/>
            <a:ext cx="1009650" cy="1762125"/>
          </a:xfrm>
          <a:prstGeom prst="rect">
            <a:avLst/>
          </a:prstGeom>
          <a:noFill/>
          <a:ln>
            <a:noFill/>
          </a:ln>
          <a:extLst>
            <a:ext uri="{53640926-AAD7-44D8-BBD7-CCE9431645EC}">
              <a14:shadowObscured xmlns:a14="http://schemas.microsoft.com/office/drawing/2010/main" xmlns=""/>
            </a:ext>
          </a:extLst>
        </p:spPr>
      </p:pic>
      <p:sp>
        <p:nvSpPr>
          <p:cNvPr id="6" name="Tekstvak 5"/>
          <p:cNvSpPr txBox="1"/>
          <p:nvPr/>
        </p:nvSpPr>
        <p:spPr>
          <a:xfrm>
            <a:off x="857224" y="1928802"/>
            <a:ext cx="2071702" cy="1077218"/>
          </a:xfrm>
          <a:prstGeom prst="rect">
            <a:avLst/>
          </a:prstGeom>
          <a:noFill/>
        </p:spPr>
        <p:txBody>
          <a:bodyPr wrap="square" rtlCol="0">
            <a:spAutoFit/>
          </a:bodyPr>
          <a:lstStyle/>
          <a:p>
            <a:r>
              <a:rPr lang="nl-NL" sz="1600" dirty="0" smtClean="0"/>
              <a:t>Alleenstaand </a:t>
            </a:r>
          </a:p>
          <a:p>
            <a:pPr>
              <a:buFont typeface="Arial" pitchFamily="34" charset="0"/>
              <a:buChar char="•"/>
            </a:pPr>
            <a:r>
              <a:rPr lang="nl-NL" sz="1600" dirty="0" smtClean="0"/>
              <a:t> bijstand, lage huur</a:t>
            </a:r>
          </a:p>
          <a:p>
            <a:pPr>
              <a:buFont typeface="Arial" pitchFamily="34" charset="0"/>
              <a:buChar char="•"/>
            </a:pPr>
            <a:r>
              <a:rPr lang="en-US" sz="1600" dirty="0" smtClean="0"/>
              <a:t> </a:t>
            </a:r>
            <a:r>
              <a:rPr lang="en-US" sz="1600" dirty="0" err="1" smtClean="0"/>
              <a:t>iets</a:t>
            </a:r>
            <a:r>
              <a:rPr lang="en-US" sz="1600" dirty="0" smtClean="0"/>
              <a:t> </a:t>
            </a:r>
            <a:r>
              <a:rPr lang="en-US" sz="1600" dirty="0" err="1" smtClean="0"/>
              <a:t>boven</a:t>
            </a:r>
            <a:r>
              <a:rPr lang="en-US" sz="1600" dirty="0" smtClean="0"/>
              <a:t> </a:t>
            </a:r>
            <a:r>
              <a:rPr lang="en-US" sz="1600" dirty="0" err="1" smtClean="0"/>
              <a:t>modaal</a:t>
            </a:r>
            <a:endParaRPr lang="nl-NL" sz="1600" dirty="0" smtClean="0"/>
          </a:p>
          <a:p>
            <a:endParaRPr lang="nl-NL"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p:txBody>
          <a:bodyPr/>
          <a:lstStyle/>
          <a:p>
            <a:pPr eaLnBrk="1" hangingPunct="1"/>
            <a:r>
              <a:rPr lang="en-US" dirty="0" err="1" smtClean="0"/>
              <a:t>Inzoomen</a:t>
            </a:r>
            <a:r>
              <a:rPr lang="en-US" dirty="0" smtClean="0"/>
              <a:t> op </a:t>
            </a:r>
            <a:r>
              <a:rPr lang="en-US" dirty="0" err="1" smtClean="0"/>
              <a:t>vervoerslasten</a:t>
            </a:r>
            <a:r>
              <a:rPr lang="en-US" dirty="0" smtClean="0"/>
              <a:t> </a:t>
            </a:r>
            <a:endParaRPr lang="nl-NL" dirty="0" smtClean="0"/>
          </a:p>
        </p:txBody>
      </p:sp>
      <p:sp>
        <p:nvSpPr>
          <p:cNvPr id="6147" name="Tijdelijke aanduiding voor inhoud 2"/>
          <p:cNvSpPr>
            <a:spLocks noGrp="1"/>
          </p:cNvSpPr>
          <p:nvPr>
            <p:ph idx="1"/>
          </p:nvPr>
        </p:nvSpPr>
        <p:spPr/>
        <p:txBody>
          <a:bodyPr/>
          <a:lstStyle/>
          <a:p>
            <a:pPr eaLnBrk="1" hangingPunct="1"/>
            <a:r>
              <a:rPr lang="en-US" dirty="0" err="1" smtClean="0"/>
              <a:t>Budgetaandeel</a:t>
            </a:r>
            <a:r>
              <a:rPr lang="en-US" dirty="0" smtClean="0"/>
              <a:t> </a:t>
            </a:r>
            <a:r>
              <a:rPr lang="en-US" dirty="0" err="1" smtClean="0"/>
              <a:t>vervoer</a:t>
            </a:r>
            <a:r>
              <a:rPr lang="en-US" dirty="0" smtClean="0"/>
              <a:t> = </a:t>
            </a:r>
          </a:p>
          <a:p>
            <a:pPr algn="ctr" eaLnBrk="1" hangingPunct="1">
              <a:buFontTx/>
              <a:buNone/>
            </a:pPr>
            <a:r>
              <a:rPr lang="en-US" dirty="0" err="1" smtClean="0"/>
              <a:t>Kosten</a:t>
            </a:r>
            <a:r>
              <a:rPr lang="en-US" dirty="0" smtClean="0"/>
              <a:t> van </a:t>
            </a:r>
            <a:r>
              <a:rPr lang="en-US" dirty="0" err="1" smtClean="0"/>
              <a:t>vervoer</a:t>
            </a:r>
            <a:r>
              <a:rPr lang="en-US" dirty="0" smtClean="0"/>
              <a:t> </a:t>
            </a:r>
            <a:r>
              <a:rPr lang="en-US" dirty="0" err="1" smtClean="0"/>
              <a:t>huishouden</a:t>
            </a:r>
            <a:endParaRPr lang="en-US" dirty="0" smtClean="0"/>
          </a:p>
          <a:p>
            <a:pPr algn="ctr" eaLnBrk="1" hangingPunct="1">
              <a:buFontTx/>
              <a:buNone/>
            </a:pPr>
            <a:r>
              <a:rPr lang="en-US" dirty="0" err="1" smtClean="0"/>
              <a:t>Besteedbaar</a:t>
            </a:r>
            <a:r>
              <a:rPr lang="en-US" dirty="0" smtClean="0"/>
              <a:t> </a:t>
            </a:r>
            <a:r>
              <a:rPr lang="en-US" dirty="0" err="1" smtClean="0"/>
              <a:t>inkomen</a:t>
            </a:r>
            <a:endParaRPr lang="en-US" dirty="0" smtClean="0"/>
          </a:p>
          <a:p>
            <a:r>
              <a:rPr lang="en-US" dirty="0" smtClean="0"/>
              <a:t>1-2 % </a:t>
            </a:r>
            <a:r>
              <a:rPr lang="en-US" dirty="0" err="1" smtClean="0"/>
              <a:t>bijstand</a:t>
            </a:r>
            <a:endParaRPr lang="en-US" dirty="0" smtClean="0"/>
          </a:p>
          <a:p>
            <a:r>
              <a:rPr lang="en-US" dirty="0" smtClean="0"/>
              <a:t>5-7 % </a:t>
            </a:r>
            <a:r>
              <a:rPr lang="en-US" dirty="0" err="1" smtClean="0"/>
              <a:t>laag</a:t>
            </a:r>
            <a:r>
              <a:rPr lang="en-US" dirty="0" smtClean="0"/>
              <a:t> </a:t>
            </a:r>
            <a:r>
              <a:rPr lang="en-US" dirty="0" err="1" smtClean="0"/>
              <a:t>inkomen</a:t>
            </a:r>
            <a:endParaRPr lang="en-US" dirty="0" smtClean="0"/>
          </a:p>
          <a:p>
            <a:r>
              <a:rPr lang="en-US" dirty="0" smtClean="0"/>
              <a:t>12 % </a:t>
            </a:r>
            <a:r>
              <a:rPr lang="en-US" dirty="0" err="1" smtClean="0"/>
              <a:t>modaal</a:t>
            </a:r>
            <a:r>
              <a:rPr lang="en-US" dirty="0" smtClean="0"/>
              <a:t> (</a:t>
            </a:r>
            <a:r>
              <a:rPr lang="en-US" dirty="0" err="1" smtClean="0"/>
              <a:t>alleenstaand</a:t>
            </a:r>
            <a:r>
              <a:rPr lang="en-US" dirty="0" smtClean="0"/>
              <a:t>)</a:t>
            </a:r>
          </a:p>
          <a:p>
            <a:r>
              <a:rPr lang="en-US" dirty="0" smtClean="0"/>
              <a:t>10 % </a:t>
            </a:r>
            <a:r>
              <a:rPr lang="en-US" dirty="0" err="1" smtClean="0"/>
              <a:t>modaal</a:t>
            </a:r>
            <a:r>
              <a:rPr lang="en-US" dirty="0" smtClean="0"/>
              <a:t> (</a:t>
            </a:r>
            <a:r>
              <a:rPr lang="en-US" dirty="0" err="1" smtClean="0"/>
              <a:t>gezin</a:t>
            </a:r>
            <a:r>
              <a:rPr lang="en-US" dirty="0" smtClean="0"/>
              <a:t>)</a:t>
            </a:r>
          </a:p>
          <a:p>
            <a:endParaRPr lang="en-US" dirty="0" smtClean="0"/>
          </a:p>
          <a:p>
            <a:endParaRPr lang="en-US" dirty="0" smtClean="0"/>
          </a:p>
        </p:txBody>
      </p:sp>
      <p:cxnSp>
        <p:nvCxnSpPr>
          <p:cNvPr id="5" name="Rechte verbindingslijn 4"/>
          <p:cNvCxnSpPr/>
          <p:nvPr/>
        </p:nvCxnSpPr>
        <p:spPr>
          <a:xfrm>
            <a:off x="1357290" y="2786058"/>
            <a:ext cx="63246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r>
              <a:rPr lang="nl-NL" dirty="0" smtClean="0"/>
              <a:t>Maximale betaalbaar</a:t>
            </a:r>
          </a:p>
        </p:txBody>
      </p:sp>
      <p:pic>
        <p:nvPicPr>
          <p:cNvPr id="16387" name="Tijdelijke aanduiding voor inhoud 3" descr="DSCF0610.jpg"/>
          <p:cNvPicPr>
            <a:picLocks noGrp="1" noChangeAspect="1"/>
          </p:cNvPicPr>
          <p:nvPr>
            <p:ph idx="1"/>
          </p:nvPr>
        </p:nvPicPr>
        <p:blipFill>
          <a:blip r:embed="rId3" cstate="print"/>
          <a:srcRect/>
          <a:stretch>
            <a:fillRect/>
          </a:stretch>
        </p:blipFill>
        <p:spPr>
          <a:xfrm>
            <a:off x="900113" y="1614488"/>
            <a:ext cx="7127875" cy="498475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Risico</a:t>
            </a:r>
            <a:r>
              <a:rPr lang="en-US" dirty="0" smtClean="0"/>
              <a:t> </a:t>
            </a:r>
            <a:r>
              <a:rPr lang="en-US" dirty="0" err="1" smtClean="0"/>
              <a:t>betaalbaarheid</a:t>
            </a:r>
            <a:endParaRPr lang="nl-NL" dirty="0"/>
          </a:p>
        </p:txBody>
      </p:sp>
      <p:sp>
        <p:nvSpPr>
          <p:cNvPr id="3" name="Tijdelijke aanduiding voor inhoud 2"/>
          <p:cNvSpPr>
            <a:spLocks noGrp="1"/>
          </p:cNvSpPr>
          <p:nvPr>
            <p:ph idx="1"/>
          </p:nvPr>
        </p:nvSpPr>
        <p:spPr/>
        <p:txBody>
          <a:bodyPr/>
          <a:lstStyle/>
          <a:p>
            <a:r>
              <a:rPr lang="en-US" dirty="0" err="1" smtClean="0"/>
              <a:t>Lagere</a:t>
            </a:r>
            <a:r>
              <a:rPr lang="en-US" dirty="0" smtClean="0"/>
              <a:t> </a:t>
            </a:r>
            <a:r>
              <a:rPr lang="en-US" dirty="0" err="1" smtClean="0"/>
              <a:t>inkomens</a:t>
            </a:r>
            <a:r>
              <a:rPr lang="en-US" dirty="0" smtClean="0"/>
              <a:t>: </a:t>
            </a:r>
          </a:p>
          <a:p>
            <a:pPr lvl="2"/>
            <a:r>
              <a:rPr lang="en-US" dirty="0" err="1" smtClean="0"/>
              <a:t>Relatief</a:t>
            </a:r>
            <a:r>
              <a:rPr lang="en-US" dirty="0" smtClean="0"/>
              <a:t> </a:t>
            </a:r>
            <a:r>
              <a:rPr lang="en-US" dirty="0" err="1" smtClean="0"/>
              <a:t>weinig</a:t>
            </a:r>
            <a:r>
              <a:rPr lang="en-US" dirty="0" smtClean="0"/>
              <a:t> </a:t>
            </a:r>
            <a:r>
              <a:rPr lang="en-US" dirty="0" err="1" smtClean="0"/>
              <a:t>ruimte</a:t>
            </a:r>
            <a:r>
              <a:rPr lang="en-US" dirty="0" smtClean="0"/>
              <a:t> </a:t>
            </a:r>
          </a:p>
          <a:p>
            <a:pPr lvl="2"/>
            <a:r>
              <a:rPr lang="en-US" dirty="0" err="1" smtClean="0"/>
              <a:t>Wel</a:t>
            </a:r>
            <a:r>
              <a:rPr lang="en-US" dirty="0" smtClean="0"/>
              <a:t> </a:t>
            </a:r>
            <a:r>
              <a:rPr lang="en-US" dirty="0" err="1" smtClean="0"/>
              <a:t>relatief</a:t>
            </a:r>
            <a:r>
              <a:rPr lang="en-US" dirty="0" smtClean="0"/>
              <a:t> </a:t>
            </a:r>
            <a:r>
              <a:rPr lang="en-US" dirty="0" err="1" smtClean="0"/>
              <a:t>hoog</a:t>
            </a:r>
            <a:r>
              <a:rPr lang="en-US" dirty="0" smtClean="0"/>
              <a:t> </a:t>
            </a:r>
            <a:r>
              <a:rPr lang="en-US" dirty="0" err="1" smtClean="0"/>
              <a:t>budgetaandeel</a:t>
            </a:r>
            <a:r>
              <a:rPr lang="en-US" dirty="0" smtClean="0"/>
              <a:t> (</a:t>
            </a:r>
            <a:r>
              <a:rPr lang="en-US" dirty="0" err="1" smtClean="0"/>
              <a:t>gevoeliger</a:t>
            </a:r>
            <a:r>
              <a:rPr lang="en-US" dirty="0" smtClean="0"/>
              <a:t> </a:t>
            </a:r>
            <a:r>
              <a:rPr lang="en-US" dirty="0" err="1" smtClean="0"/>
              <a:t>voor</a:t>
            </a:r>
            <a:r>
              <a:rPr lang="en-US" dirty="0" smtClean="0"/>
              <a:t> </a:t>
            </a:r>
            <a:r>
              <a:rPr lang="en-US" dirty="0" err="1" smtClean="0"/>
              <a:t>prijsstijgingen</a:t>
            </a:r>
            <a:r>
              <a:rPr lang="en-US" dirty="0" smtClean="0"/>
              <a:t>) </a:t>
            </a:r>
          </a:p>
          <a:p>
            <a:pPr lvl="2"/>
            <a:endParaRPr lang="en-US" dirty="0" smtClean="0"/>
          </a:p>
          <a:p>
            <a:r>
              <a:rPr lang="en-US" dirty="0" err="1" smtClean="0"/>
              <a:t>Huishoudens</a:t>
            </a:r>
            <a:r>
              <a:rPr lang="en-US" dirty="0" smtClean="0"/>
              <a:t> met </a:t>
            </a:r>
            <a:r>
              <a:rPr lang="en-US" dirty="0" err="1" smtClean="0"/>
              <a:t>meerdere</a:t>
            </a:r>
            <a:r>
              <a:rPr lang="en-US" dirty="0" smtClean="0"/>
              <a:t> </a:t>
            </a:r>
            <a:r>
              <a:rPr lang="en-US" dirty="0" err="1" smtClean="0"/>
              <a:t>personen</a:t>
            </a:r>
            <a:r>
              <a:rPr lang="en-US" dirty="0" smtClean="0"/>
              <a:t>:</a:t>
            </a:r>
          </a:p>
          <a:p>
            <a:pPr lvl="2"/>
            <a:r>
              <a:rPr lang="en-US" dirty="0" err="1" smtClean="0"/>
              <a:t>Hoger</a:t>
            </a:r>
            <a:r>
              <a:rPr lang="en-US" dirty="0" smtClean="0"/>
              <a:t> </a:t>
            </a:r>
            <a:r>
              <a:rPr lang="en-US" dirty="0" err="1" smtClean="0"/>
              <a:t>budgetaandeel</a:t>
            </a:r>
            <a:r>
              <a:rPr lang="en-US" dirty="0" smtClean="0"/>
              <a:t> </a:t>
            </a:r>
          </a:p>
          <a:p>
            <a:pPr lvl="2"/>
            <a:r>
              <a:rPr lang="en-US" dirty="0" err="1" smtClean="0"/>
              <a:t>Onzekere</a:t>
            </a:r>
            <a:r>
              <a:rPr lang="en-US" dirty="0" smtClean="0"/>
              <a:t> </a:t>
            </a:r>
            <a:r>
              <a:rPr lang="en-US" dirty="0" err="1" smtClean="0"/>
              <a:t>kostenbeheersing</a:t>
            </a:r>
            <a:endParaRPr lang="en-US" dirty="0" smtClean="0"/>
          </a:p>
          <a:p>
            <a:pPr lvl="2"/>
            <a:r>
              <a:rPr lang="en-US" dirty="0" err="1" smtClean="0"/>
              <a:t>Koopkrachteffecten</a:t>
            </a:r>
            <a:r>
              <a:rPr lang="en-US" dirty="0" smtClean="0"/>
              <a:t> </a:t>
            </a:r>
            <a:r>
              <a:rPr lang="en-US" dirty="0" err="1" smtClean="0"/>
              <a:t>stapeling</a:t>
            </a:r>
            <a:r>
              <a:rPr lang="en-US" dirty="0" smtClean="0"/>
              <a:t> </a:t>
            </a:r>
          </a:p>
          <a:p>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pPr eaLnBrk="1" hangingPunct="1"/>
            <a:r>
              <a:rPr lang="en-US" dirty="0" smtClean="0"/>
              <a:t>Van </a:t>
            </a:r>
            <a:r>
              <a:rPr lang="en-US" dirty="0" err="1" smtClean="0"/>
              <a:t>invloed</a:t>
            </a:r>
            <a:r>
              <a:rPr lang="en-US" dirty="0" smtClean="0"/>
              <a:t> op </a:t>
            </a:r>
            <a:r>
              <a:rPr lang="en-US" dirty="0" err="1" smtClean="0"/>
              <a:t>betaalbaarheid</a:t>
            </a:r>
            <a:endParaRPr lang="nl-NL" dirty="0" smtClean="0"/>
          </a:p>
        </p:txBody>
      </p:sp>
      <p:sp>
        <p:nvSpPr>
          <p:cNvPr id="10243" name="Tijdelijke aanduiding voor inhoud 2"/>
          <p:cNvSpPr>
            <a:spLocks noGrp="1"/>
          </p:cNvSpPr>
          <p:nvPr>
            <p:ph idx="1"/>
          </p:nvPr>
        </p:nvSpPr>
        <p:spPr/>
        <p:txBody>
          <a:bodyPr/>
          <a:lstStyle/>
          <a:p>
            <a:r>
              <a:rPr lang="en-US" dirty="0" err="1" smtClean="0"/>
              <a:t>Verandering</a:t>
            </a:r>
            <a:r>
              <a:rPr lang="en-US" dirty="0" smtClean="0"/>
              <a:t> in </a:t>
            </a:r>
            <a:r>
              <a:rPr lang="en-US" dirty="0" err="1" smtClean="0"/>
              <a:t>vervoersprijzen</a:t>
            </a:r>
            <a:r>
              <a:rPr lang="en-US" dirty="0" smtClean="0"/>
              <a:t>: </a:t>
            </a:r>
            <a:r>
              <a:rPr lang="en-US" dirty="0" err="1" smtClean="0"/>
              <a:t>niet</a:t>
            </a:r>
            <a:r>
              <a:rPr lang="en-US" dirty="0" smtClean="0"/>
              <a:t> </a:t>
            </a:r>
            <a:r>
              <a:rPr lang="en-US" dirty="0" err="1" smtClean="0"/>
              <a:t>te</a:t>
            </a:r>
            <a:r>
              <a:rPr lang="en-US" dirty="0" smtClean="0"/>
              <a:t> </a:t>
            </a:r>
            <a:r>
              <a:rPr lang="en-US" dirty="0" err="1" smtClean="0"/>
              <a:t>beïnvloeden</a:t>
            </a:r>
            <a:r>
              <a:rPr lang="en-US" dirty="0" smtClean="0"/>
              <a:t> door </a:t>
            </a:r>
            <a:r>
              <a:rPr lang="en-US" dirty="0" err="1" smtClean="0"/>
              <a:t>consument</a:t>
            </a:r>
            <a:endParaRPr lang="en-US" dirty="0" smtClean="0"/>
          </a:p>
          <a:p>
            <a:endParaRPr lang="en-US" dirty="0" smtClean="0"/>
          </a:p>
          <a:p>
            <a:r>
              <a:rPr lang="en-US" dirty="0" err="1" smtClean="0"/>
              <a:t>Veronderstelde</a:t>
            </a:r>
            <a:r>
              <a:rPr lang="en-US" dirty="0" smtClean="0"/>
              <a:t> </a:t>
            </a:r>
            <a:r>
              <a:rPr lang="en-US" dirty="0" err="1" smtClean="0"/>
              <a:t>keuzevrijheid</a:t>
            </a:r>
            <a:r>
              <a:rPr lang="en-US" dirty="0" smtClean="0"/>
              <a:t>: </a:t>
            </a:r>
            <a:r>
              <a:rPr lang="en-US" dirty="0" err="1" smtClean="0"/>
              <a:t>niet</a:t>
            </a:r>
            <a:r>
              <a:rPr lang="en-US" dirty="0" smtClean="0"/>
              <a:t> </a:t>
            </a:r>
            <a:r>
              <a:rPr lang="en-US" dirty="0" err="1" smtClean="0"/>
              <a:t>altijd</a:t>
            </a:r>
            <a:r>
              <a:rPr lang="en-US" dirty="0" smtClean="0"/>
              <a:t> </a:t>
            </a:r>
            <a:r>
              <a:rPr lang="en-US" dirty="0" err="1" smtClean="0"/>
              <a:t>mogelijk</a:t>
            </a:r>
            <a:endParaRPr lang="en-US" dirty="0" smtClean="0"/>
          </a:p>
          <a:p>
            <a:endParaRPr lang="en-US" dirty="0" smtClean="0"/>
          </a:p>
          <a:p>
            <a:r>
              <a:rPr lang="en-US" dirty="0" err="1" smtClean="0"/>
              <a:t>Informatie</a:t>
            </a:r>
            <a:r>
              <a:rPr lang="en-US" dirty="0" smtClean="0"/>
              <a:t> over </a:t>
            </a:r>
            <a:r>
              <a:rPr lang="en-US" dirty="0" err="1" smtClean="0"/>
              <a:t>kosten</a:t>
            </a:r>
            <a:r>
              <a:rPr lang="en-US" dirty="0" smtClean="0"/>
              <a:t> </a:t>
            </a:r>
            <a:r>
              <a:rPr lang="en-US" dirty="0" err="1" smtClean="0"/>
              <a:t>onduidelijk</a:t>
            </a:r>
            <a:r>
              <a:rPr lang="en-US" dirty="0" smtClean="0"/>
              <a:t>: </a:t>
            </a:r>
            <a:r>
              <a:rPr lang="en-US" dirty="0" err="1" smtClean="0"/>
              <a:t>begroten</a:t>
            </a:r>
            <a:r>
              <a:rPr lang="en-US" dirty="0" smtClean="0"/>
              <a:t> </a:t>
            </a:r>
            <a:r>
              <a:rPr lang="en-US" dirty="0" err="1" smtClean="0"/>
              <a:t>niet</a:t>
            </a:r>
            <a:r>
              <a:rPr lang="en-US" dirty="0" smtClean="0"/>
              <a:t> </a:t>
            </a:r>
            <a:r>
              <a:rPr lang="en-US" dirty="0" err="1" smtClean="0"/>
              <a:t>goed</a:t>
            </a:r>
            <a:r>
              <a:rPr lang="en-US" dirty="0" smtClean="0"/>
              <a:t> </a:t>
            </a:r>
            <a:r>
              <a:rPr lang="en-US" dirty="0" err="1" smtClean="0"/>
              <a:t>mogelijk</a:t>
            </a:r>
            <a:r>
              <a:rPr lang="en-US" dirty="0" smtClean="0"/>
              <a:t/>
            </a:r>
            <a:br>
              <a:rPr lang="en-US" dirty="0" smtClean="0"/>
            </a:br>
            <a:endParaRPr lang="en-US" dirty="0" smtClean="0"/>
          </a:p>
          <a:p>
            <a:pPr eaLnBrk="1" hangingPunct="1"/>
            <a:r>
              <a:rPr lang="en-US" dirty="0" smtClean="0"/>
              <a:t/>
            </a:r>
            <a:br>
              <a:rPr lang="en-US" dirty="0" smtClean="0"/>
            </a:br>
            <a:endParaRPr lang="en-US" dirty="0" smtClean="0"/>
          </a:p>
          <a:p>
            <a:pPr eaLnBrk="1" hangingPunct="1"/>
            <a:r>
              <a:rPr lang="en-US" dirty="0" smtClean="0"/>
              <a:t/>
            </a:r>
            <a:br>
              <a:rPr lang="en-US" dirty="0" smtClean="0"/>
            </a:br>
            <a:endParaRPr lang="en-US" dirty="0" smtClean="0"/>
          </a:p>
          <a:p>
            <a:pPr eaLnBrk="1" hangingPunct="1">
              <a:buFontTx/>
              <a:buNone/>
            </a:pPr>
            <a:r>
              <a:rPr lang="en-US" dirty="0" smtClean="0"/>
              <a:t/>
            </a:r>
            <a:br>
              <a:rPr lang="en-US" dirty="0" smtClean="0"/>
            </a:br>
            <a:endParaRPr lang="en-US" dirty="0" smtClean="0"/>
          </a:p>
          <a:p>
            <a:pPr eaLnBrk="1" hangingPunct="1"/>
            <a:endParaRPr lang="nl-NL"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err="1" smtClean="0"/>
              <a:t>Hulpmiddelen</a:t>
            </a:r>
            <a:endParaRPr lang="nl-NL" dirty="0"/>
          </a:p>
        </p:txBody>
      </p:sp>
      <p:sp>
        <p:nvSpPr>
          <p:cNvPr id="3" name="Tijdelijke aanduiding voor inhoud 2"/>
          <p:cNvSpPr>
            <a:spLocks noGrp="1"/>
          </p:cNvSpPr>
          <p:nvPr>
            <p:ph idx="1"/>
          </p:nvPr>
        </p:nvSpPr>
        <p:spPr/>
        <p:txBody>
          <a:bodyPr/>
          <a:lstStyle/>
          <a:p>
            <a:r>
              <a:rPr lang="en-US" dirty="0" smtClean="0">
                <a:hlinkClick r:id="rId2"/>
              </a:rPr>
              <a:t>www.nibud.nl/persoonlijkbudgetadvies</a:t>
            </a:r>
            <a:endParaRPr lang="en-US" dirty="0" smtClean="0"/>
          </a:p>
          <a:p>
            <a:endParaRPr lang="en-US" dirty="0" smtClean="0"/>
          </a:p>
          <a:p>
            <a:r>
              <a:rPr lang="en-US" dirty="0" smtClean="0">
                <a:hlinkClick r:id="rId3"/>
              </a:rPr>
              <a:t>www.nibud.nl</a:t>
            </a:r>
            <a:endParaRPr lang="en-US" dirty="0" smtClean="0"/>
          </a:p>
          <a:p>
            <a:pPr lvl="1"/>
            <a:r>
              <a:rPr lang="en-US" dirty="0" smtClean="0"/>
              <a:t>Grip op geld</a:t>
            </a:r>
          </a:p>
          <a:p>
            <a:pPr lvl="1"/>
            <a:r>
              <a:rPr lang="en-US" dirty="0" err="1" smtClean="0"/>
              <a:t>Risicometer</a:t>
            </a:r>
            <a:r>
              <a:rPr lang="en-US" dirty="0" smtClean="0"/>
              <a:t> </a:t>
            </a:r>
            <a:r>
              <a:rPr lang="en-US" dirty="0" err="1" smtClean="0"/>
              <a:t>Lenen</a:t>
            </a:r>
            <a:endParaRPr lang="en-US" dirty="0" smtClean="0"/>
          </a:p>
          <a:p>
            <a:pPr lvl="1"/>
            <a:r>
              <a:rPr lang="en-US" dirty="0" smtClean="0"/>
              <a:t>Buffer </a:t>
            </a:r>
            <a:r>
              <a:rPr lang="en-US" dirty="0" err="1" smtClean="0"/>
              <a:t>Berekenaar</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EINDE</a:t>
            </a:r>
            <a:endParaRPr lang="nl-NL" dirty="0"/>
          </a:p>
        </p:txBody>
      </p:sp>
      <p:sp>
        <p:nvSpPr>
          <p:cNvPr id="3" name="Tijdelijke aanduiding voor inhoud 2"/>
          <p:cNvSpPr>
            <a:spLocks noGrp="1"/>
          </p:cNvSpPr>
          <p:nvPr>
            <p:ph idx="1"/>
          </p:nvPr>
        </p:nvSpPr>
        <p:spPr/>
        <p:txBody>
          <a:bodyPr/>
          <a:lstStyle/>
          <a:p>
            <a:endParaRPr lang="en-US" dirty="0" smtClean="0"/>
          </a:p>
          <a:p>
            <a:r>
              <a:rPr lang="en-US" dirty="0" err="1" smtClean="0"/>
              <a:t>Vragen</a:t>
            </a:r>
            <a:r>
              <a:rPr lang="en-US" dirty="0" smtClean="0"/>
              <a:t>?</a:t>
            </a:r>
            <a:endParaRPr lang="nl-NL" dirty="0"/>
          </a:p>
        </p:txBody>
      </p:sp>
    </p:spTree>
  </p:cSld>
  <p:clrMapOvr>
    <a:masterClrMapping/>
  </p:clrMapOvr>
</p:sld>
</file>

<file path=ppt/theme/theme1.xml><?xml version="1.0" encoding="utf-8"?>
<a:theme xmlns:a="http://schemas.openxmlformats.org/drawingml/2006/main" name="betaalbare woonlasten en energie">
  <a:themeElements>
    <a:clrScheme name="Nibud">
      <a:dk1>
        <a:srgbClr val="000000"/>
      </a:dk1>
      <a:lt1>
        <a:srgbClr val="FFFFFF"/>
      </a:lt1>
      <a:dk2>
        <a:srgbClr val="000000"/>
      </a:dk2>
      <a:lt2>
        <a:srgbClr val="808080"/>
      </a:lt2>
      <a:accent1>
        <a:srgbClr val="083984"/>
      </a:accent1>
      <a:accent2>
        <a:srgbClr val="EC6900"/>
      </a:accent2>
      <a:accent3>
        <a:srgbClr val="69EC00"/>
      </a:accent3>
      <a:accent4>
        <a:srgbClr val="0069EC"/>
      </a:accent4>
      <a:accent5>
        <a:srgbClr val="EC0069"/>
      </a:accent5>
      <a:accent6>
        <a:srgbClr val="FFFF00"/>
      </a:accent6>
      <a:hlink>
        <a:srgbClr val="009999"/>
      </a:hlink>
      <a:folHlink>
        <a:srgbClr val="99CC00"/>
      </a:folHlink>
    </a:clrScheme>
    <a:fontScheme name="Office-thema">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them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them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them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them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them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them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them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them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them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them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them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them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betaalbare woonlasten en energie</Template>
  <TotalTime>1489</TotalTime>
  <Words>1212</Words>
  <Application>Microsoft Office PowerPoint</Application>
  <PresentationFormat>Diavoorstelling (4:3)</PresentationFormat>
  <Paragraphs>208</Paragraphs>
  <Slides>15</Slides>
  <Notes>10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15</vt:i4>
      </vt:variant>
    </vt:vector>
  </HeadingPairs>
  <TitlesOfParts>
    <vt:vector size="18" baseType="lpstr">
      <vt:lpstr>Arial</vt:lpstr>
      <vt:lpstr>Calibri</vt:lpstr>
      <vt:lpstr>betaalbare woonlasten en energie</vt:lpstr>
      <vt:lpstr>Vervoerskosten op de begroting van huishoudens</vt:lpstr>
      <vt:lpstr>Wat wil het Nibud:</vt:lpstr>
      <vt:lpstr>Feiten op een rij</vt:lpstr>
      <vt:lpstr> </vt:lpstr>
      <vt:lpstr>Met een laag inkomen rondkomen</vt:lpstr>
      <vt:lpstr>Opbouw begrotingen</vt:lpstr>
      <vt:lpstr>Basisbegroting</vt:lpstr>
      <vt:lpstr>Voorbeeldbegroting</vt:lpstr>
      <vt:lpstr>Bestedingspatroon</vt:lpstr>
      <vt:lpstr>Inzoomen op vervoerslasten </vt:lpstr>
      <vt:lpstr>Maximale betaalbaar</vt:lpstr>
      <vt:lpstr>Risico betaalbaarheid</vt:lpstr>
      <vt:lpstr>Van invloed op betaalbaarheid</vt:lpstr>
      <vt:lpstr>Hulpmiddelen</vt:lpstr>
      <vt:lpstr>EINDE</vt:lpstr>
    </vt:vector>
  </TitlesOfParts>
  <Company>OGDhosting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Betaalbaarheid van woonlasten voor consumenten</dc:title>
  <dc:creator>JasjaB_nibud.nl</dc:creator>
  <cp:lastModifiedBy>SanneL_nibud.nl</cp:lastModifiedBy>
  <cp:revision>104</cp:revision>
  <cp:lastPrinted>2011-11-25T14:10:01Z</cp:lastPrinted>
  <dcterms:created xsi:type="dcterms:W3CDTF">2012-10-03T13:12:47Z</dcterms:created>
  <dcterms:modified xsi:type="dcterms:W3CDTF">2013-11-14T15:25:24Z</dcterms:modified>
</cp:coreProperties>
</file>