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53" r:id="rId3"/>
  </p:sldMasterIdLst>
  <p:notesMasterIdLst>
    <p:notesMasterId r:id="rId14"/>
  </p:notesMasterIdLst>
  <p:handoutMasterIdLst>
    <p:handoutMasterId r:id="rId15"/>
  </p:handoutMasterIdLst>
  <p:sldIdLst>
    <p:sldId id="256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</p:sldIdLst>
  <p:sldSz cx="9906000" cy="6858000" type="A4"/>
  <p:notesSz cx="6873875" cy="10063163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1pPr>
    <a:lvl2pPr marL="3461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2pPr>
    <a:lvl3pPr marL="692201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3pPr>
    <a:lvl4pPr marL="1038301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4pPr>
    <a:lvl5pPr marL="1384402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5pPr>
    <a:lvl6pPr marL="1730502" algn="l" defTabSz="692201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6pPr>
    <a:lvl7pPr marL="2076602" algn="l" defTabSz="692201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7pPr>
    <a:lvl8pPr marL="2422703" algn="l" defTabSz="692201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8pPr>
    <a:lvl9pPr marL="2768803" algn="l" defTabSz="692201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scaleToFitPaper="1" frameSlides="1"/>
  <p:clrMru>
    <a:srgbClr val="1A2E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4627" autoAdjust="0"/>
  </p:normalViewPr>
  <p:slideViewPr>
    <p:cSldViewPr snapToGrid="0">
      <p:cViewPr varScale="1">
        <p:scale>
          <a:sx n="70" d="100"/>
          <a:sy n="70" d="100"/>
        </p:scale>
        <p:origin x="-1854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notesViewPr>
    <p:cSldViewPr snapToGrid="0">
      <p:cViewPr varScale="1">
        <p:scale>
          <a:sx n="45" d="100"/>
          <a:sy n="45" d="100"/>
        </p:scale>
        <p:origin x="-2405" y="-82"/>
      </p:cViewPr>
      <p:guideLst>
        <p:guide orient="horz" pos="3170"/>
        <p:guide pos="216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5890529" y="9461162"/>
            <a:ext cx="160709" cy="167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defTabSz="1329047"/>
            <a:fld id="{617B12BC-687F-4F3A-BC9E-9B9AFB95DB0A}" type="slidenum">
              <a:rPr lang="nl-NL" sz="1500">
                <a:solidFill>
                  <a:srgbClr val="1A2E7D"/>
                </a:solidFill>
              </a:rPr>
              <a:pPr defTabSz="1329047"/>
              <a:t>‹nr.›</a:t>
            </a:fld>
            <a:endParaRPr lang="nl-NL" dirty="0"/>
          </a:p>
        </p:txBody>
      </p:sp>
      <p:sp>
        <p:nvSpPr>
          <p:cNvPr id="18440" name="Oval 8"/>
          <p:cNvSpPr>
            <a:spLocks noChangeArrowheads="1"/>
          </p:cNvSpPr>
          <p:nvPr/>
        </p:nvSpPr>
        <p:spPr bwMode="auto">
          <a:xfrm>
            <a:off x="6180123" y="9536286"/>
            <a:ext cx="132068" cy="125790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96780" tIns="48390" rIns="96780" bIns="48390" anchor="ctr"/>
          <a:lstStyle/>
          <a:p>
            <a:endParaRPr lang="nl-NL"/>
          </a:p>
        </p:txBody>
      </p:sp>
      <p:pic>
        <p:nvPicPr>
          <p:cNvPr id="18441" name="Picture 9" descr="logo_B_P281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48" y="9403508"/>
            <a:ext cx="1296943" cy="212400"/>
          </a:xfrm>
          <a:prstGeom prst="rect">
            <a:avLst/>
          </a:prstGeom>
          <a:noFill/>
        </p:spPr>
      </p:pic>
      <p:sp>
        <p:nvSpPr>
          <p:cNvPr id="18442" name="Line 10"/>
          <p:cNvSpPr>
            <a:spLocks noChangeShapeType="1"/>
          </p:cNvSpPr>
          <p:nvPr/>
        </p:nvSpPr>
        <p:spPr bwMode="auto">
          <a:xfrm>
            <a:off x="550547" y="9345854"/>
            <a:ext cx="5772782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6780" tIns="48390" rIns="96780" bIns="48390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594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1200" y="754063"/>
            <a:ext cx="5451475" cy="3775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80003"/>
            <a:ext cx="5499100" cy="452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58258"/>
            <a:ext cx="2978679" cy="503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nl-NL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3605" y="9558258"/>
            <a:ext cx="2978679" cy="503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95E4EB45-C698-4571-AF55-7A37E660BAC8}" type="slidenum">
              <a:rPr lang="nl-NL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2463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46100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92201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1038301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384402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1730502" algn="l" defTabSz="692201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76602" algn="l" defTabSz="692201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22703" algn="l" defTabSz="692201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68803" algn="l" defTabSz="692201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6" name="Picture 12" descr="balkbreedp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906000" cy="2142982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85193" y="2341534"/>
            <a:ext cx="7926797" cy="3882016"/>
          </a:xfrm>
        </p:spPr>
        <p:txBody>
          <a:bodyPr lIns="0" tIns="0" rIns="0" bIns="0"/>
          <a:lstStyle>
            <a:lvl1pPr>
              <a:buFont typeface="Symbol" pitchFamily="18" charset="2"/>
              <a:buNone/>
              <a:defRPr>
                <a:solidFill>
                  <a:srgbClr val="1A2E7D"/>
                </a:solidFill>
              </a:defRPr>
            </a:lvl1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/>
              <a:t>Berenschot is aangesloten bij </a:t>
            </a:r>
            <a:r>
              <a:rPr lang="nl-NL" dirty="0" err="1"/>
              <a:t>E-l</a:t>
            </a:r>
            <a:r>
              <a:rPr lang="nl-NL" dirty="0"/>
              <a:t> </a:t>
            </a:r>
            <a:r>
              <a:rPr lang="nl-NL" dirty="0" err="1"/>
              <a:t>Consulting</a:t>
            </a:r>
            <a:r>
              <a:rPr lang="nl-NL" dirty="0"/>
              <a:t> Group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B0FEC4E-9934-4220-80A4-808EC1BDFAB0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385193" y="581961"/>
            <a:ext cx="7869392" cy="1294005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9142273" y="6454051"/>
            <a:ext cx="163478" cy="154049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pic>
        <p:nvPicPr>
          <p:cNvPr id="16394" name="Picture 10" descr="logo_B_P281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5193" y="6390000"/>
            <a:ext cx="1440000" cy="212400"/>
          </a:xfrm>
          <a:prstGeom prst="rect">
            <a:avLst/>
          </a:prstGeom>
          <a:noFill/>
        </p:spPr>
      </p:pic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30A5506-41D8-48CB-9B3A-D82585BBEAC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4406922"/>
            <a:ext cx="7918117" cy="1360405"/>
          </a:xfrm>
        </p:spPr>
        <p:txBody>
          <a:bodyPr/>
          <a:lstStyle>
            <a:lvl1pPr algn="l">
              <a:defRPr sz="3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415118" y="2906377"/>
            <a:ext cx="7918117" cy="1498268"/>
          </a:xfrm>
        </p:spPr>
        <p:txBody>
          <a:bodyPr anchor="b"/>
          <a:lstStyle>
            <a:lvl1pPr marL="0" indent="0">
              <a:buNone/>
              <a:defRPr sz="1500"/>
            </a:lvl1pPr>
            <a:lvl2pPr marL="346100" indent="0">
              <a:buNone/>
              <a:defRPr sz="1400"/>
            </a:lvl2pPr>
            <a:lvl3pPr marL="692201" indent="0">
              <a:buNone/>
              <a:defRPr sz="1200"/>
            </a:lvl3pPr>
            <a:lvl4pPr marL="1038301" indent="0">
              <a:buNone/>
              <a:defRPr sz="1100"/>
            </a:lvl4pPr>
            <a:lvl5pPr marL="1384402" indent="0">
              <a:buNone/>
              <a:defRPr sz="1100"/>
            </a:lvl5pPr>
            <a:lvl6pPr marL="1730502" indent="0">
              <a:buNone/>
              <a:defRPr sz="1100"/>
            </a:lvl6pPr>
            <a:lvl7pPr marL="2076602" indent="0">
              <a:buNone/>
              <a:defRPr sz="1100"/>
            </a:lvl7pPr>
            <a:lvl8pPr marL="2422703" indent="0">
              <a:buNone/>
              <a:defRPr sz="1100"/>
            </a:lvl8pPr>
            <a:lvl9pPr marL="2768803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28155E-0DB2-47A8-B3CD-EB2159CCF3B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386441" y="1599820"/>
            <a:ext cx="3902250" cy="452673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408491" y="1599820"/>
            <a:ext cx="3903498" cy="452673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4C5C84-7E72-4F1B-9012-ABB8E50955A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8961" y="275005"/>
            <a:ext cx="7974273" cy="1142239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58960" y="1534778"/>
            <a:ext cx="3874824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358961" y="2174934"/>
            <a:ext cx="3874823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458411" y="1529058"/>
            <a:ext cx="3839851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458412" y="2196606"/>
            <a:ext cx="3852062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FD314F-5BCB-4D9D-B213-F0EB1663448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372185-305E-4016-9699-7376F74FEB21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2C2CA31-4122-4861-8D14-6D26FE3D13A7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272723"/>
            <a:ext cx="3222124" cy="896887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28372" y="272723"/>
            <a:ext cx="4604863" cy="585383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415118" y="1435502"/>
            <a:ext cx="3222124" cy="469105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1541E78-A613-432B-B02A-D4F7B40D7AB9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8961" y="4912734"/>
            <a:ext cx="7918116" cy="45499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358961" y="1426358"/>
            <a:ext cx="7918116" cy="3301212"/>
          </a:xfrm>
        </p:spPr>
        <p:txBody>
          <a:bodyPr/>
          <a:lstStyle>
            <a:lvl1pPr marL="0" indent="0">
              <a:buNone/>
              <a:defRPr sz="2400"/>
            </a:lvl1pPr>
            <a:lvl2pPr marL="346100" indent="0">
              <a:buNone/>
              <a:defRPr sz="2100"/>
            </a:lvl2pPr>
            <a:lvl3pPr marL="692201" indent="0">
              <a:buNone/>
              <a:defRPr sz="1800"/>
            </a:lvl3pPr>
            <a:lvl4pPr marL="1038301" indent="0">
              <a:buNone/>
              <a:defRPr sz="1500"/>
            </a:lvl4pPr>
            <a:lvl5pPr marL="1384402" indent="0">
              <a:buNone/>
              <a:defRPr sz="1500"/>
            </a:lvl5pPr>
            <a:lvl6pPr marL="1730502" indent="0">
              <a:buNone/>
              <a:defRPr sz="1500"/>
            </a:lvl6pPr>
            <a:lvl7pPr marL="2076602" indent="0">
              <a:buNone/>
              <a:defRPr sz="1500"/>
            </a:lvl7pPr>
            <a:lvl8pPr marL="2422703" indent="0">
              <a:buNone/>
              <a:defRPr sz="1500"/>
            </a:lvl8pPr>
            <a:lvl9pPr marL="2768803" indent="0">
              <a:buNone/>
              <a:defRPr sz="15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358961" y="5367726"/>
            <a:ext cx="7918116" cy="80447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215DC91-21BE-4CE9-A73F-8FE13A894C04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85193" y="1461747"/>
            <a:ext cx="7926797" cy="4688791"/>
          </a:xfrm>
          <a:ln/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29028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129029" name="Rectangle 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B23EABA-2E1B-4F19-ABD2-C19110BB62C7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385193" y="581960"/>
            <a:ext cx="7869392" cy="777088"/>
          </a:xfrm>
        </p:spPr>
        <p:txBody>
          <a:bodyPr wrap="square"/>
          <a:lstStyle>
            <a:lvl1pPr>
              <a:defRPr sz="2700"/>
            </a:lvl1pPr>
          </a:lstStyle>
          <a:p>
            <a:r>
              <a:rPr lang="nl-NL"/>
              <a:t>Klik om het opmaakprofiel te bewerken</a:t>
            </a:r>
          </a:p>
        </p:txBody>
      </p:sp>
      <p:sp>
        <p:nvSpPr>
          <p:cNvPr id="129031" name="Oval 7"/>
          <p:cNvSpPr>
            <a:spLocks noChangeArrowheads="1"/>
          </p:cNvSpPr>
          <p:nvPr/>
        </p:nvSpPr>
        <p:spPr bwMode="auto">
          <a:xfrm>
            <a:off x="9142273" y="6454051"/>
            <a:ext cx="163478" cy="154049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pic>
        <p:nvPicPr>
          <p:cNvPr id="129032" name="Picture 8" descr="logo_B_P281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5193" y="6390000"/>
            <a:ext cx="1440000" cy="212400"/>
          </a:xfrm>
          <a:prstGeom prst="rect">
            <a:avLst/>
          </a:prstGeom>
          <a:noFill/>
        </p:spPr>
      </p:pic>
      <p:sp>
        <p:nvSpPr>
          <p:cNvPr id="129033" name="Line 9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239069-534B-4FCB-A6BB-243A2A36CC9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4406922"/>
            <a:ext cx="7861960" cy="1362471"/>
          </a:xfrm>
        </p:spPr>
        <p:txBody>
          <a:bodyPr/>
          <a:lstStyle>
            <a:lvl1pPr algn="l">
              <a:defRPr sz="3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415118" y="2906377"/>
            <a:ext cx="7861960" cy="1500544"/>
          </a:xfrm>
        </p:spPr>
        <p:txBody>
          <a:bodyPr anchor="b"/>
          <a:lstStyle>
            <a:lvl1pPr marL="0" indent="0">
              <a:buNone/>
              <a:defRPr sz="1500"/>
            </a:lvl1pPr>
            <a:lvl2pPr marL="346100" indent="0">
              <a:buNone/>
              <a:defRPr sz="1400"/>
            </a:lvl2pPr>
            <a:lvl3pPr marL="692201" indent="0">
              <a:buNone/>
              <a:defRPr sz="1200"/>
            </a:lvl3pPr>
            <a:lvl4pPr marL="1038301" indent="0">
              <a:buNone/>
              <a:defRPr sz="1100"/>
            </a:lvl4pPr>
            <a:lvl5pPr marL="1384402" indent="0">
              <a:buNone/>
              <a:defRPr sz="1100"/>
            </a:lvl5pPr>
            <a:lvl6pPr marL="1730502" indent="0">
              <a:buNone/>
              <a:defRPr sz="1100"/>
            </a:lvl6pPr>
            <a:lvl7pPr marL="2076602" indent="0">
              <a:buNone/>
              <a:defRPr sz="1100"/>
            </a:lvl7pPr>
            <a:lvl8pPr marL="2422703" indent="0">
              <a:buNone/>
              <a:defRPr sz="1100"/>
            </a:lvl8pPr>
            <a:lvl9pPr marL="2768803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87972ED-837F-4822-9D92-EFEAFD5362DD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386441" y="1100019"/>
            <a:ext cx="3902250" cy="5026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408491" y="1100019"/>
            <a:ext cx="3903498" cy="5026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B2EE31-BCDE-44F3-A1FE-8D2992F863D2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7" y="275005"/>
            <a:ext cx="7861961" cy="1142239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415118" y="1534778"/>
            <a:ext cx="3906022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415118" y="2174934"/>
            <a:ext cx="3906022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402254" y="1534778"/>
            <a:ext cx="3874823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402254" y="2174934"/>
            <a:ext cx="3874823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NL" dirty="0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700190C-F4C2-449D-8F7D-86BFDE2B14AE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CBE5EA-1826-4149-B2BF-8C85AA8CE03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4F5139-17A2-4B64-898A-5F22B43C68FC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272723"/>
            <a:ext cx="3258322" cy="116277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840686" y="272723"/>
            <a:ext cx="4436392" cy="585383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415118" y="1435502"/>
            <a:ext cx="3258322" cy="469105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4B13FE-B870-41A0-BCDB-3B3D33E06ADA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766" y="4800601"/>
            <a:ext cx="5943850" cy="56712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941766" y="612770"/>
            <a:ext cx="594385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6100" indent="0">
              <a:buNone/>
              <a:defRPr sz="2100"/>
            </a:lvl2pPr>
            <a:lvl3pPr marL="692201" indent="0">
              <a:buNone/>
              <a:defRPr sz="1800"/>
            </a:lvl3pPr>
            <a:lvl4pPr marL="1038301" indent="0">
              <a:buNone/>
              <a:defRPr sz="1500"/>
            </a:lvl4pPr>
            <a:lvl5pPr marL="1384402" indent="0">
              <a:buNone/>
              <a:defRPr sz="1500"/>
            </a:lvl5pPr>
            <a:lvl6pPr marL="1730502" indent="0">
              <a:buNone/>
              <a:defRPr sz="1500"/>
            </a:lvl6pPr>
            <a:lvl7pPr marL="2076602" indent="0">
              <a:buNone/>
              <a:defRPr sz="1500"/>
            </a:lvl7pPr>
            <a:lvl8pPr marL="2422703" indent="0">
              <a:buNone/>
              <a:defRPr sz="1500"/>
            </a:lvl8pPr>
            <a:lvl9pPr marL="2768803" indent="0">
              <a:buNone/>
              <a:defRPr sz="15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941766" y="5367726"/>
            <a:ext cx="5943850" cy="80447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FDBC3D-B372-45E6-B43D-F885230A4AB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85193" y="1461748"/>
            <a:ext cx="7926797" cy="4761802"/>
          </a:xfrm>
          <a:ln/>
        </p:spPr>
        <p:txBody>
          <a:bodyPr lIns="0" tIns="0" rIns="0" bIns="0"/>
          <a:lstStyle>
            <a:lvl1pPr>
              <a:lnSpc>
                <a:spcPct val="101000"/>
              </a:lnSpc>
              <a:defRPr sz="2100"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0A15F5B-45E8-448F-8AA9-F6D9B9A3DBCC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385193" y="581960"/>
            <a:ext cx="7869392" cy="777088"/>
          </a:xfrm>
        </p:spPr>
        <p:txBody>
          <a:bodyPr wrap="square"/>
          <a:lstStyle>
            <a:lvl1pPr>
              <a:defRPr sz="2700"/>
            </a:lvl1pPr>
          </a:lstStyle>
          <a:p>
            <a:r>
              <a:rPr lang="nl-NL"/>
              <a:t>Klik om het opmaakprofiel te bewerken</a:t>
            </a:r>
          </a:p>
        </p:txBody>
      </p:sp>
      <p:sp>
        <p:nvSpPr>
          <p:cNvPr id="245766" name="Oval 6"/>
          <p:cNvSpPr>
            <a:spLocks noChangeArrowheads="1"/>
          </p:cNvSpPr>
          <p:nvPr/>
        </p:nvSpPr>
        <p:spPr bwMode="auto">
          <a:xfrm>
            <a:off x="9142273" y="6454051"/>
            <a:ext cx="163478" cy="154049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pic>
        <p:nvPicPr>
          <p:cNvPr id="245767" name="Picture 7" descr="logo_B_P281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5193" y="6390000"/>
            <a:ext cx="1440000" cy="212400"/>
          </a:xfrm>
          <a:prstGeom prst="rect">
            <a:avLst/>
          </a:prstGeom>
          <a:noFill/>
        </p:spPr>
      </p:pic>
      <p:sp>
        <p:nvSpPr>
          <p:cNvPr id="245768" name="Line 8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ED8821-0CD5-4435-AC86-68BCE15D68AA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8961" y="4406922"/>
            <a:ext cx="7843211" cy="1362471"/>
          </a:xfrm>
        </p:spPr>
        <p:txBody>
          <a:bodyPr/>
          <a:lstStyle>
            <a:lvl1pPr algn="l">
              <a:defRPr sz="3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58961" y="2906377"/>
            <a:ext cx="7843211" cy="1500544"/>
          </a:xfrm>
        </p:spPr>
        <p:txBody>
          <a:bodyPr anchor="b"/>
          <a:lstStyle>
            <a:lvl1pPr marL="0" indent="0">
              <a:buNone/>
              <a:defRPr sz="1500"/>
            </a:lvl1pPr>
            <a:lvl2pPr marL="346100" indent="0">
              <a:buNone/>
              <a:defRPr sz="1400"/>
            </a:lvl2pPr>
            <a:lvl3pPr marL="692201" indent="0">
              <a:buNone/>
              <a:defRPr sz="1200"/>
            </a:lvl3pPr>
            <a:lvl4pPr marL="1038301" indent="0">
              <a:buNone/>
              <a:defRPr sz="1100"/>
            </a:lvl4pPr>
            <a:lvl5pPr marL="1384402" indent="0">
              <a:buNone/>
              <a:defRPr sz="1100"/>
            </a:lvl5pPr>
            <a:lvl6pPr marL="1730502" indent="0">
              <a:buNone/>
              <a:defRPr sz="1100"/>
            </a:lvl6pPr>
            <a:lvl7pPr marL="2076602" indent="0">
              <a:buNone/>
              <a:defRPr sz="1100"/>
            </a:lvl7pPr>
            <a:lvl8pPr marL="2422703" indent="0">
              <a:buNone/>
              <a:defRPr sz="1100"/>
            </a:lvl8pPr>
            <a:lvl9pPr marL="2768803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F5B2020-4476-47E4-B035-46977B216196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386441" y="1100019"/>
            <a:ext cx="3902250" cy="5026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408491" y="1100019"/>
            <a:ext cx="3903498" cy="5026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4DBD99B-1A84-4AA6-804A-506E689C58E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275005"/>
            <a:ext cx="7861960" cy="1142239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415118" y="1534778"/>
            <a:ext cx="3962179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415118" y="2174934"/>
            <a:ext cx="3962179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514568" y="1534778"/>
            <a:ext cx="3762510" cy="64015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6100" indent="0">
              <a:buNone/>
              <a:defRPr sz="1500" b="1"/>
            </a:lvl2pPr>
            <a:lvl3pPr marL="692201" indent="0">
              <a:buNone/>
              <a:defRPr sz="1400" b="1"/>
            </a:lvl3pPr>
            <a:lvl4pPr marL="1038301" indent="0">
              <a:buNone/>
              <a:defRPr sz="1200" b="1"/>
            </a:lvl4pPr>
            <a:lvl5pPr marL="1384402" indent="0">
              <a:buNone/>
              <a:defRPr sz="1200" b="1"/>
            </a:lvl5pPr>
            <a:lvl6pPr marL="1730502" indent="0">
              <a:buNone/>
              <a:defRPr sz="1200" b="1"/>
            </a:lvl6pPr>
            <a:lvl7pPr marL="2076602" indent="0">
              <a:buNone/>
              <a:defRPr sz="1200" b="1"/>
            </a:lvl7pPr>
            <a:lvl8pPr marL="2422703" indent="0">
              <a:buNone/>
              <a:defRPr sz="1200" b="1"/>
            </a:lvl8pPr>
            <a:lvl9pPr marL="2768803" indent="0">
              <a:buNone/>
              <a:defRPr sz="12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514568" y="2174934"/>
            <a:ext cx="3762510" cy="39516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2B80B63-6D81-47F7-B7B8-E27322EAFC8D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FC663E-6F3B-4907-A6C1-FC0CF80C85B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3DC91B1-C9E8-4FBC-BF1C-F2A19B7A7AC6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15118" y="272723"/>
            <a:ext cx="3258322" cy="116277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84529" y="272723"/>
            <a:ext cx="4492548" cy="585383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415118" y="1435502"/>
            <a:ext cx="3258322" cy="469105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468F49-7AC2-4046-8B22-74B40F0ACC39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8961" y="4800601"/>
            <a:ext cx="7918116" cy="56712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358961" y="612770"/>
            <a:ext cx="7918116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6100" indent="0">
              <a:buNone/>
              <a:defRPr sz="2100"/>
            </a:lvl2pPr>
            <a:lvl3pPr marL="692201" indent="0">
              <a:buNone/>
              <a:defRPr sz="1800"/>
            </a:lvl3pPr>
            <a:lvl4pPr marL="1038301" indent="0">
              <a:buNone/>
              <a:defRPr sz="1500"/>
            </a:lvl4pPr>
            <a:lvl5pPr marL="1384402" indent="0">
              <a:buNone/>
              <a:defRPr sz="1500"/>
            </a:lvl5pPr>
            <a:lvl6pPr marL="1730502" indent="0">
              <a:buNone/>
              <a:defRPr sz="1500"/>
            </a:lvl6pPr>
            <a:lvl7pPr marL="2076602" indent="0">
              <a:buNone/>
              <a:defRPr sz="1500"/>
            </a:lvl7pPr>
            <a:lvl8pPr marL="2422703" indent="0">
              <a:buNone/>
              <a:defRPr sz="1500"/>
            </a:lvl8pPr>
            <a:lvl9pPr marL="2768803" indent="0">
              <a:buNone/>
              <a:defRPr sz="15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358961" y="5367726"/>
            <a:ext cx="7918116" cy="804475"/>
          </a:xfrm>
        </p:spPr>
        <p:txBody>
          <a:bodyPr/>
          <a:lstStyle>
            <a:lvl1pPr marL="0" indent="0">
              <a:buNone/>
              <a:defRPr sz="1100"/>
            </a:lvl1pPr>
            <a:lvl2pPr marL="346100" indent="0">
              <a:buNone/>
              <a:defRPr sz="900"/>
            </a:lvl2pPr>
            <a:lvl3pPr marL="692201" indent="0">
              <a:buNone/>
              <a:defRPr sz="800"/>
            </a:lvl3pPr>
            <a:lvl4pPr marL="1038301" indent="0">
              <a:buNone/>
              <a:defRPr sz="700"/>
            </a:lvl4pPr>
            <a:lvl5pPr marL="1384402" indent="0">
              <a:buNone/>
              <a:defRPr sz="700"/>
            </a:lvl5pPr>
            <a:lvl6pPr marL="1730502" indent="0">
              <a:buNone/>
              <a:defRPr sz="700"/>
            </a:lvl6pPr>
            <a:lvl7pPr marL="2076602" indent="0">
              <a:buNone/>
              <a:defRPr sz="700"/>
            </a:lvl7pPr>
            <a:lvl8pPr marL="2422703" indent="0">
              <a:buNone/>
              <a:defRPr sz="700"/>
            </a:lvl8pPr>
            <a:lvl9pPr marL="2768803" indent="0">
              <a:buNone/>
              <a:defRPr sz="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CB736B0-CF9B-45FE-8E97-642FFC363982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balksmalpp"/>
          <p:cNvPicPr>
            <a:picLocks noChangeArrowheads="1"/>
          </p:cNvPicPr>
          <p:nvPr/>
        </p:nvPicPr>
        <p:blipFill>
          <a:blip r:embed="rId11"/>
          <a:srcRect l="285" r="256" b="10226"/>
          <a:stretch>
            <a:fillRect/>
          </a:stretch>
        </p:blipFill>
        <p:spPr bwMode="auto">
          <a:xfrm>
            <a:off x="0" y="0"/>
            <a:ext cx="9906000" cy="1319109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86441" y="1599820"/>
            <a:ext cx="7925548" cy="452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52" tIns="47503" rIns="27252" bIns="475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Eerste niveau</a:t>
            </a:r>
          </a:p>
          <a:p>
            <a:pPr lvl="2"/>
            <a:r>
              <a:rPr lang="nl-NL" smtClean="0"/>
              <a:t>Tweede niveau</a:t>
            </a:r>
          </a:p>
          <a:p>
            <a:pPr lvl="3"/>
            <a:r>
              <a:rPr lang="nl-NL" smtClean="0"/>
              <a:t>Derde niveau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85193" y="285728"/>
            <a:ext cx="7926797" cy="81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het opmaakprofiel te bewerken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2333" y="6453322"/>
            <a:ext cx="5723101" cy="219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50575">
              <a:defRPr sz="1100">
                <a:solidFill>
                  <a:srgbClr val="1A2E7D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86449" y="6454051"/>
            <a:ext cx="198419" cy="20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defTabSz="950575">
              <a:defRPr sz="1100">
                <a:solidFill>
                  <a:srgbClr val="1A2E7D"/>
                </a:solidFill>
              </a:defRPr>
            </a:lvl1pPr>
          </a:lstStyle>
          <a:p>
            <a:fld id="{736B8AF7-599C-4247-AEAD-CB9157EF2917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1034" name="Oval 10"/>
          <p:cNvSpPr>
            <a:spLocks noChangeArrowheads="1"/>
          </p:cNvSpPr>
          <p:nvPr/>
        </p:nvSpPr>
        <p:spPr bwMode="auto">
          <a:xfrm>
            <a:off x="9142273" y="6448346"/>
            <a:ext cx="163478" cy="154048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  <p:pic>
        <p:nvPicPr>
          <p:cNvPr id="10" name="Afbeelding 9" descr="logo a4 landscape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86000" y="6390000"/>
            <a:ext cx="1440000" cy="22153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</p:sldLayoutIdLst>
  <p:hf hdr="0" ftr="0" dt="0"/>
  <p:txStyles>
    <p:titleStyle>
      <a:lvl1pPr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2pPr>
      <a:lvl3pPr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3pPr>
      <a:lvl4pPr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4pPr>
      <a:lvl5pPr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5pPr>
      <a:lvl6pPr marL="346100"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6pPr>
      <a:lvl7pPr marL="692201"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7pPr>
      <a:lvl8pPr marL="1038301"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8pPr>
      <a:lvl9pPr marL="1384402" algn="l" defTabSz="950575" rtl="0" eaLnBrk="1" fontAlgn="base" hangingPunct="1">
        <a:lnSpc>
          <a:spcPct val="83000"/>
        </a:lnSpc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Arial" charset="0"/>
        </a:defRPr>
      </a:lvl9pPr>
    </p:titleStyle>
    <p:bodyStyle>
      <a:lvl1pPr algn="l" defTabSz="950575" rtl="0" eaLnBrk="1" fontAlgn="base" hangingPunct="1">
        <a:lnSpc>
          <a:spcPct val="101000"/>
        </a:lnSpc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</a:defRPr>
      </a:lvl1pPr>
      <a:lvl2pPr marL="288417" indent="-287216" algn="l" defTabSz="950575" rtl="0" eaLnBrk="1" fontAlgn="base" hangingPunct="1">
        <a:lnSpc>
          <a:spcPct val="101000"/>
        </a:lnSpc>
        <a:spcBef>
          <a:spcPct val="0"/>
        </a:spcBef>
        <a:spcAft>
          <a:spcPct val="0"/>
        </a:spcAft>
        <a:buFont typeface="Symbol" pitchFamily="18" charset="2"/>
        <a:buChar char="·"/>
        <a:defRPr sz="2500">
          <a:solidFill>
            <a:schemeClr val="tx1"/>
          </a:solidFill>
          <a:latin typeface="+mn-lt"/>
        </a:defRPr>
      </a:lvl2pPr>
      <a:lvl3pPr marL="605676" indent="-316057" algn="l" defTabSz="950575" rtl="0" eaLnBrk="1" fontAlgn="base" hangingPunct="1">
        <a:lnSpc>
          <a:spcPct val="111000"/>
        </a:lnSpc>
        <a:spcBef>
          <a:spcPct val="0"/>
        </a:spcBef>
        <a:spcAft>
          <a:spcPct val="0"/>
        </a:spcAft>
        <a:buSzPct val="130000"/>
        <a:buFont typeface="Arial" charset="0"/>
        <a:buChar char="-"/>
        <a:defRPr sz="2300">
          <a:solidFill>
            <a:schemeClr val="tx1"/>
          </a:solidFill>
          <a:latin typeface="+mn-lt"/>
        </a:defRPr>
      </a:lvl3pPr>
      <a:lvl4pPr marL="892891" indent="-286014" algn="l" defTabSz="950575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4pPr>
      <a:lvl5pPr marL="1505777" indent="-144209" algn="l" defTabSz="950575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5pPr>
      <a:lvl6pPr marL="1851878" indent="-144209" algn="l" defTabSz="950575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6pPr>
      <a:lvl7pPr marL="2197978" indent="-144209" algn="l" defTabSz="950575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7pPr>
      <a:lvl8pPr marL="2544079" indent="-144209" algn="l" defTabSz="950575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8pPr>
      <a:lvl9pPr marL="2890179" indent="-144209" algn="l" defTabSz="950575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610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22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383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844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05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766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227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688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86441" y="1100019"/>
            <a:ext cx="7925548" cy="50265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27252" tIns="47503" rIns="27252" bIns="475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68141" y="6466604"/>
            <a:ext cx="5377293" cy="2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50575">
              <a:defRPr sz="1100">
                <a:solidFill>
                  <a:srgbClr val="1A2E7D"/>
                </a:solidFill>
              </a:defRPr>
            </a:lvl1pPr>
          </a:lstStyle>
          <a:p>
            <a:endParaRPr lang="nl-NL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86449" y="6454051"/>
            <a:ext cx="198419" cy="20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defTabSz="950575">
              <a:defRPr sz="1100">
                <a:solidFill>
                  <a:srgbClr val="1A2E7D"/>
                </a:solidFill>
              </a:defRPr>
            </a:lvl1pPr>
          </a:lstStyle>
          <a:p>
            <a:fld id="{4209ABB8-9EF6-467C-8E31-67672B52424A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128007" name="Oval 7"/>
          <p:cNvSpPr>
            <a:spLocks noChangeArrowheads="1"/>
          </p:cNvSpPr>
          <p:nvPr/>
        </p:nvSpPr>
        <p:spPr bwMode="auto">
          <a:xfrm>
            <a:off x="9142273" y="6448346"/>
            <a:ext cx="163478" cy="154048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pic>
        <p:nvPicPr>
          <p:cNvPr id="128008" name="Picture 8" descr="logo_B_P281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85193" y="6390000"/>
            <a:ext cx="1440000" cy="212400"/>
          </a:xfrm>
          <a:prstGeom prst="rect">
            <a:avLst/>
          </a:prstGeom>
          <a:noFill/>
        </p:spPr>
      </p:pic>
      <p:sp>
        <p:nvSpPr>
          <p:cNvPr id="128009" name="Line 9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  <p:sp>
        <p:nvSpPr>
          <p:cNvPr id="1280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1386441" y="581960"/>
            <a:ext cx="7925548" cy="414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</p:sldLayoutIdLst>
  <p:hf hdr="0" ftr="0" dt="0"/>
  <p:txStyles>
    <p:titleStyle>
      <a:lvl1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346100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692201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038301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384402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algn="l" defTabSz="950575" rtl="0" fontAlgn="base">
        <a:lnSpc>
          <a:spcPct val="1010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288417" indent="-287216" algn="l" defTabSz="950575" rtl="0" fontAlgn="base">
        <a:lnSpc>
          <a:spcPct val="101000"/>
        </a:lnSpc>
        <a:spcBef>
          <a:spcPct val="0"/>
        </a:spcBef>
        <a:spcAft>
          <a:spcPct val="0"/>
        </a:spcAft>
        <a:buFont typeface="Symbol" pitchFamily="18" charset="2"/>
        <a:buChar char="·"/>
        <a:defRPr sz="2100">
          <a:solidFill>
            <a:schemeClr val="tx1"/>
          </a:solidFill>
          <a:latin typeface="+mn-lt"/>
        </a:defRPr>
      </a:lvl2pPr>
      <a:lvl3pPr marL="605676" indent="-316057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130000"/>
        <a:buFont typeface="Arial" charset="0"/>
        <a:buChar char="-"/>
        <a:defRPr sz="1800">
          <a:solidFill>
            <a:schemeClr val="tx1"/>
          </a:solidFill>
          <a:latin typeface="+mn-lt"/>
        </a:defRPr>
      </a:lvl3pPr>
      <a:lvl4pPr marL="892891" indent="-28601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75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4pPr>
      <a:lvl5pPr marL="1124826" indent="-23073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5pPr>
      <a:lvl6pPr marL="1470927" indent="-23073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6pPr>
      <a:lvl7pPr marL="1817027" indent="-23073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7pPr>
      <a:lvl8pPr marL="2163128" indent="-23073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8pPr>
      <a:lvl9pPr marL="2509228" indent="-230734" algn="l" defTabSz="950575" rtl="0" fontAlgn="base">
        <a:lnSpc>
          <a:spcPct val="118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 sz="18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610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22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383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844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05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766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227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688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86441" y="1100019"/>
            <a:ext cx="7925548" cy="50265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27252" tIns="47503" rIns="27252" bIns="475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68141" y="6466604"/>
            <a:ext cx="5377293" cy="2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50575">
              <a:defRPr sz="1100">
                <a:solidFill>
                  <a:srgbClr val="1A2E7D"/>
                </a:solidFill>
              </a:defRPr>
            </a:lvl1pPr>
          </a:lstStyle>
          <a:p>
            <a:endParaRPr lang="nl-NL"/>
          </a:p>
        </p:txBody>
      </p:sp>
      <p:sp>
        <p:nvSpPr>
          <p:cNvPr id="24474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86449" y="6454051"/>
            <a:ext cx="198419" cy="20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defTabSz="950575">
              <a:defRPr sz="1100">
                <a:solidFill>
                  <a:srgbClr val="1A2E7D"/>
                </a:solidFill>
              </a:defRPr>
            </a:lvl1pPr>
          </a:lstStyle>
          <a:p>
            <a:fld id="{C2643386-F308-498B-AA89-9AE2609CFDA1}" type="slidenum">
              <a:rPr lang="nl-NL"/>
              <a:pPr/>
              <a:t>‹nr.›</a:t>
            </a:fld>
            <a:endParaRPr lang="nl-NL"/>
          </a:p>
        </p:txBody>
      </p:sp>
      <p:sp>
        <p:nvSpPr>
          <p:cNvPr id="244741" name="Oval 5"/>
          <p:cNvSpPr>
            <a:spLocks noChangeArrowheads="1"/>
          </p:cNvSpPr>
          <p:nvPr/>
        </p:nvSpPr>
        <p:spPr bwMode="auto">
          <a:xfrm>
            <a:off x="9142273" y="6448346"/>
            <a:ext cx="163478" cy="154048"/>
          </a:xfrm>
          <a:prstGeom prst="ellipse">
            <a:avLst/>
          </a:prstGeom>
          <a:solidFill>
            <a:srgbClr val="1A2E7D"/>
          </a:solidFill>
          <a:ln w="9525">
            <a:noFill/>
            <a:round/>
            <a:headEnd/>
            <a:tailEnd/>
          </a:ln>
          <a:effectLst/>
        </p:spPr>
        <p:txBody>
          <a:bodyPr wrap="none" lIns="69220" tIns="34610" rIns="69220" bIns="34610" anchor="ctr"/>
          <a:lstStyle/>
          <a:p>
            <a:endParaRPr lang="nl-NL"/>
          </a:p>
        </p:txBody>
      </p:sp>
      <p:pic>
        <p:nvPicPr>
          <p:cNvPr id="244742" name="Picture 6" descr="logo_B_P281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85193" y="6390000"/>
            <a:ext cx="1440000" cy="212400"/>
          </a:xfrm>
          <a:prstGeom prst="rect">
            <a:avLst/>
          </a:prstGeom>
          <a:noFill/>
        </p:spPr>
      </p:pic>
      <p:sp>
        <p:nvSpPr>
          <p:cNvPr id="244743" name="Line 7"/>
          <p:cNvSpPr>
            <a:spLocks noChangeShapeType="1"/>
          </p:cNvSpPr>
          <p:nvPr/>
        </p:nvSpPr>
        <p:spPr bwMode="auto">
          <a:xfrm>
            <a:off x="1385193" y="6246371"/>
            <a:ext cx="790683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lIns="69220" tIns="34610" rIns="69220" bIns="34610"/>
          <a:lstStyle/>
          <a:p>
            <a:endParaRPr lang="nl-NL"/>
          </a:p>
        </p:txBody>
      </p:sp>
      <p:sp>
        <p:nvSpPr>
          <p:cNvPr id="24474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386441" y="581960"/>
            <a:ext cx="7925548" cy="414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</p:sldLayoutIdLst>
  <p:hf hdr="0" ftr="0" dt="0"/>
  <p:txStyles>
    <p:titleStyle>
      <a:lvl1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346100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692201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038301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384402"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algn="l" defTabSz="950575" rtl="0" fontAlgn="base">
        <a:lnSpc>
          <a:spcPct val="117000"/>
        </a:lnSpc>
        <a:spcBef>
          <a:spcPct val="0"/>
        </a:spcBef>
        <a:spcAft>
          <a:spcPct val="0"/>
        </a:spcAft>
        <a:defRPr sz="1500" b="1">
          <a:solidFill>
            <a:schemeClr val="tx1"/>
          </a:solidFill>
          <a:latin typeface="+mn-lt"/>
          <a:ea typeface="+mn-ea"/>
          <a:cs typeface="+mn-cs"/>
        </a:defRPr>
      </a:lvl1pPr>
      <a:lvl2pPr marL="288417" indent="-287216" algn="l" defTabSz="950575" rtl="0" fontAlgn="base">
        <a:lnSpc>
          <a:spcPct val="117000"/>
        </a:lnSpc>
        <a:spcBef>
          <a:spcPct val="0"/>
        </a:spcBef>
        <a:spcAft>
          <a:spcPct val="0"/>
        </a:spcAft>
        <a:buFont typeface="Symbol" pitchFamily="18" charset="2"/>
        <a:buChar char="·"/>
        <a:defRPr sz="1500">
          <a:solidFill>
            <a:schemeClr val="tx1"/>
          </a:solidFill>
          <a:latin typeface="+mn-lt"/>
        </a:defRPr>
      </a:lvl2pPr>
      <a:lvl3pPr marL="605676" indent="-316057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130000"/>
        <a:buFont typeface="Arial" charset="0"/>
        <a:buChar char="-"/>
        <a:defRPr>
          <a:solidFill>
            <a:schemeClr val="tx1"/>
          </a:solidFill>
          <a:latin typeface="+mn-lt"/>
        </a:defRPr>
      </a:lvl3pPr>
      <a:lvl4pPr marL="892891" indent="-28601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75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4pPr>
      <a:lvl5pPr marL="1124826" indent="-23073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5pPr>
      <a:lvl6pPr marL="1470927" indent="-23073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6pPr>
      <a:lvl7pPr marL="1817027" indent="-23073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7pPr>
      <a:lvl8pPr marL="2163128" indent="-23073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8pPr>
      <a:lvl9pPr marL="2509228" indent="-230734" algn="l" defTabSz="950575" rtl="0" fontAlgn="base">
        <a:lnSpc>
          <a:spcPct val="130000"/>
        </a:lnSpc>
        <a:spcBef>
          <a:spcPct val="0"/>
        </a:spcBef>
        <a:spcAft>
          <a:spcPct val="0"/>
        </a:spcAft>
        <a:buSzPct val="40000"/>
        <a:buFont typeface="Wingdings" pitchFamily="2" charset="2"/>
        <a:buChar char="¡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6100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22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38301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844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05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76602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227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68803" algn="l" defTabSz="692201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Symposium ROCOV Utrecht “OV zonder oogkleppen”</a:t>
            </a:r>
          </a:p>
          <a:p>
            <a:endParaRPr lang="nl-NL" dirty="0"/>
          </a:p>
          <a:p>
            <a:r>
              <a:rPr lang="nl-NL" i="1" dirty="0" smtClean="0"/>
              <a:t>Utrecht, 15 november 2013</a:t>
            </a:r>
            <a:endParaRPr lang="nl-NL" i="1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B0FEC4E-9934-4220-80A4-808EC1BDFAB0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Marktwerking en aanbesteding in het OV: naar een nieuwe fase met meer reizigersparticipatie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5107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verdere verbetering van het Openbaar Vervoer is alleen </a:t>
            </a:r>
            <a:r>
              <a:rPr lang="nl-NL" dirty="0"/>
              <a:t>bereikbaar is door maatschappelijke organisaties en </a:t>
            </a:r>
            <a:r>
              <a:rPr lang="nl-NL" dirty="0" smtClean="0"/>
              <a:t>reizigers/burgers </a:t>
            </a:r>
            <a:r>
              <a:rPr lang="nl-NL" dirty="0"/>
              <a:t>meer invloed te geven bij de totstandkoming van contracten en concessies.  </a:t>
            </a:r>
            <a:endParaRPr lang="nl-NL" dirty="0" smtClean="0"/>
          </a:p>
          <a:p>
            <a:endParaRPr lang="nl-NL" dirty="0"/>
          </a:p>
          <a:p>
            <a:r>
              <a:rPr lang="nl-NL" dirty="0" smtClean="0"/>
              <a:t>Daarvoor </a:t>
            </a:r>
            <a:r>
              <a:rPr lang="nl-NL" dirty="0"/>
              <a:t>is het nodig dat van de kant van de vervoerautoriteiten (ministerie, provincies, regio's en gemeenten) meer beleidsvrijheid </a:t>
            </a:r>
            <a:r>
              <a:rPr lang="nl-NL" dirty="0" smtClean="0"/>
              <a:t>en experimenteerruimte wordt </a:t>
            </a:r>
            <a:r>
              <a:rPr lang="nl-NL" dirty="0"/>
              <a:t>gegeven. 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488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Opbouw presentatie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nl-NL" dirty="0" smtClean="0"/>
              <a:t>Hoe staan we ervoor in het OV?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nl-NL" dirty="0" smtClean="0"/>
              <a:t>Wat zijn de belangrijkste ontwikkelingen in marktwerking en aanbesteding sinds de jaren negentig? En wat hebben we in tussen geleerd?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nl-NL" dirty="0" smtClean="0"/>
              <a:t>Welke ruimte geven wet- en regelgeving voor vernieuwing?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nl-NL" dirty="0" smtClean="0"/>
              <a:t>Hoe zou de maatschappelijke participatie binnen concessies en contracten gestalte kunnen krijgen?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nl-NL" dirty="0" smtClean="0"/>
              <a:t>Wie moet dan welke stappen zetten?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4921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Hoe staan we ervoor?  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OV-aandeel in </a:t>
            </a:r>
            <a:r>
              <a:rPr lang="nl-NL" sz="2000" dirty="0" err="1" smtClean="0"/>
              <a:t>modal</a:t>
            </a:r>
            <a:r>
              <a:rPr lang="nl-NL" sz="2000" dirty="0" smtClean="0"/>
              <a:t> split blijft stabiel (vraagzijde)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Consolidatie en concentratie bij vervoerders (aanbodzijde)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Derde generatie aanbestedingen en concessies: het gaat nog steeds beter, maar stagnatie ligt op de loer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Beperkt aantal innovaties - maar deze zijn wel succesvol!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Hernieuwde aandacht voor samenwerking (OV-manifest)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Weinig politieke aandacht, geen nieuwe visies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Kansen: OV past in stedelijke lifestyle, daling rijbewijsbezit onder jongeren, de “poorten naar de stad” raken steeds meer verstopt, toenemende bereidheid van burgers te participeren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sz="2000" dirty="0" smtClean="0"/>
              <a:t>Bedreigingen: krimp op het platteland, reistijdverlies in de spits  </a:t>
            </a:r>
            <a:endParaRPr lang="nl-NL" sz="2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1802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 vogelvlucht: ontwikkelingen in marktwerking en aanbesteding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Periode 1 (jaren negentig): grenzeloos optimisme over effecten marktwerking</a:t>
            </a:r>
          </a:p>
          <a:p>
            <a:endParaRPr lang="nl-NL" dirty="0"/>
          </a:p>
          <a:p>
            <a:r>
              <a:rPr lang="nl-NL" dirty="0" smtClean="0"/>
              <a:t>Periode 2 (eind jaren negentig/begin jaren nul): negatieve effecten van marktwerking worden zichtbaar</a:t>
            </a:r>
          </a:p>
          <a:p>
            <a:endParaRPr lang="nl-NL" dirty="0"/>
          </a:p>
          <a:p>
            <a:r>
              <a:rPr lang="nl-NL" dirty="0" smtClean="0"/>
              <a:t>Periode 3 (2005 – 2013) Toenemende maatschappelijke weerstand tegen marktwerking en ‘nieuw realisme’ </a:t>
            </a:r>
          </a:p>
          <a:p>
            <a:endParaRPr lang="nl-NL" dirty="0" smtClean="0"/>
          </a:p>
          <a:p>
            <a:r>
              <a:rPr lang="nl-NL" dirty="0" smtClean="0"/>
              <a:t>2014: ruimte voor leren, vernieuwen en innovatie binnen wettelijk kader?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9004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Lessons</a:t>
            </a:r>
            <a:r>
              <a:rPr lang="nl-NL" dirty="0" smtClean="0"/>
              <a:t> </a:t>
            </a:r>
            <a:r>
              <a:rPr lang="nl-NL" dirty="0" err="1" smtClean="0"/>
              <a:t>learned</a:t>
            </a:r>
            <a:r>
              <a:rPr lang="nl-NL" dirty="0" smtClean="0"/>
              <a:t> en ….. onopgeloste vraagstukken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De reiziger is niet alleen klant maar ook burger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Het belang van borging van het publieke belang (aandacht voor werknemers en reizigers)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Oog voor de lange termijn?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Efficiencywinst komt bij belastingbetaler, niet bij reiziger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Tijdens aanbesteding maar beperkt doorontwikkeling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Reizigers/burgers kunnen maar beperkt meedenken (adviseren via overlegorganen)</a:t>
            </a:r>
          </a:p>
          <a:p>
            <a:endParaRPr lang="nl-NL" i="1" dirty="0" smtClean="0"/>
          </a:p>
          <a:p>
            <a:r>
              <a:rPr lang="nl-NL" i="1" dirty="0" smtClean="0"/>
              <a:t>Aanbesteding is een leerproces waarin nog steeds veel te leren valt!</a:t>
            </a:r>
            <a:endParaRPr lang="nl-NL" i="1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6950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Welke ruimte geven wet- en regelgeving?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nl-NL" sz="2000" dirty="0" smtClean="0"/>
              <a:t>Ruimte zit vooral </a:t>
            </a:r>
            <a:r>
              <a:rPr lang="nl-NL" sz="2000" i="1" dirty="0" smtClean="0"/>
              <a:t>hetgeen</a:t>
            </a:r>
            <a:r>
              <a:rPr lang="nl-NL" sz="2000" dirty="0" smtClean="0"/>
              <a:t> aanbesteed wordt (mate van marktwerking): vormen van een materieelpool, personeelspool, invulling beheer strategische activa, rolverdeling ontwikkelfunctie, verdeling opbrengstverantwoordelijkheid, variaties in concessieduur, - omvang en – breedte. </a:t>
            </a:r>
          </a:p>
          <a:p>
            <a:pPr marL="342900" indent="-342900">
              <a:buFontTx/>
              <a:buChar char="-"/>
            </a:pPr>
            <a:r>
              <a:rPr lang="nl-NL" sz="2000" dirty="0" smtClean="0"/>
              <a:t>Aan de ‘randen van de wet’ mogelijk?: andere contractvormen (DBFMO voor gecombineerde gunning van exploitatie en infrastructuur, PPS) en andere vormen van aanbesteding (veiling of prijsvraag)</a:t>
            </a:r>
          </a:p>
          <a:p>
            <a:pPr marL="342900" indent="-342900">
              <a:buFontTx/>
              <a:buChar char="-"/>
            </a:pPr>
            <a:r>
              <a:rPr lang="nl-NL" sz="2000" dirty="0" smtClean="0"/>
              <a:t>Niet mogelijk: coöperaties, maatschappelijke ondernemingen, particulier initiatief</a:t>
            </a:r>
            <a:endParaRPr lang="nl-NL" sz="2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8637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Ruimte voor maatschappelijke participatie?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nl-NL" dirty="0" smtClean="0"/>
              <a:t>Via consumenteninspraak</a:t>
            </a:r>
          </a:p>
          <a:p>
            <a:pPr marL="342900" indent="-342900">
              <a:buFontTx/>
              <a:buChar char="-"/>
            </a:pPr>
            <a:r>
              <a:rPr lang="nl-NL" dirty="0" smtClean="0"/>
              <a:t>Via private en burgerinitiatieven </a:t>
            </a:r>
          </a:p>
          <a:p>
            <a:pPr marL="342900" indent="-342900">
              <a:buFontTx/>
              <a:buChar char="-"/>
            </a:pPr>
            <a:r>
              <a:rPr lang="nl-NL" dirty="0" smtClean="0"/>
              <a:t>Via coöperaties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3633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Wie is aan zet?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000" b="1" dirty="0" smtClean="0"/>
              <a:t>Tweede Kamer</a:t>
            </a:r>
            <a:r>
              <a:rPr lang="nl-NL" sz="2000" dirty="0" smtClean="0"/>
              <a:t>: inventariseren wettelijke mogelijkheden en bieden van (experimenteer)ruimte</a:t>
            </a:r>
          </a:p>
          <a:p>
            <a:endParaRPr lang="nl-NL" sz="2000" dirty="0"/>
          </a:p>
          <a:p>
            <a:r>
              <a:rPr lang="nl-NL" sz="2000" b="1" dirty="0" smtClean="0"/>
              <a:t>Staatssecretaris/ministerie</a:t>
            </a:r>
            <a:r>
              <a:rPr lang="nl-NL" sz="2000" dirty="0" smtClean="0"/>
              <a:t>: actief stimuleren innovaties en experimenten</a:t>
            </a:r>
          </a:p>
          <a:p>
            <a:endParaRPr lang="nl-NL" sz="2000" dirty="0"/>
          </a:p>
          <a:p>
            <a:r>
              <a:rPr lang="nl-NL" sz="2000" b="1" dirty="0" smtClean="0"/>
              <a:t>Vervoerautoriteiten</a:t>
            </a:r>
            <a:r>
              <a:rPr lang="nl-NL" sz="2000" dirty="0" smtClean="0"/>
              <a:t>: actief zoeken van vernieuwing in aanbestedingen en contractvormen</a:t>
            </a:r>
          </a:p>
          <a:p>
            <a:endParaRPr lang="nl-NL" sz="2000" dirty="0"/>
          </a:p>
          <a:p>
            <a:r>
              <a:rPr lang="nl-NL" sz="2000" b="1" dirty="0" smtClean="0"/>
              <a:t>Reizigersorganisaties</a:t>
            </a:r>
            <a:r>
              <a:rPr lang="nl-NL" sz="2000" dirty="0" smtClean="0"/>
              <a:t>: coördineren van initiatieven en denkkracht</a:t>
            </a:r>
          </a:p>
          <a:p>
            <a:endParaRPr lang="nl-NL" sz="2000" dirty="0"/>
          </a:p>
          <a:p>
            <a:r>
              <a:rPr lang="nl-NL" sz="2000" b="1" dirty="0" smtClean="0"/>
              <a:t>Reizigers</a:t>
            </a:r>
            <a:r>
              <a:rPr lang="nl-NL" sz="2000" dirty="0" smtClean="0"/>
              <a:t>: beschikbaar stellen tijd, creativiteit en expertise</a:t>
            </a:r>
          </a:p>
          <a:p>
            <a:endParaRPr lang="nl-NL" sz="2000" dirty="0"/>
          </a:p>
          <a:p>
            <a:r>
              <a:rPr lang="nl-NL" sz="2000" b="1" dirty="0" smtClean="0"/>
              <a:t>Vervoerders</a:t>
            </a:r>
            <a:r>
              <a:rPr lang="nl-NL" sz="2000" dirty="0" smtClean="0"/>
              <a:t>: ruimte bieden voor reizigers in ‘ontwikkelteams’</a:t>
            </a:r>
            <a:endParaRPr lang="nl-NL" sz="2000" dirty="0"/>
          </a:p>
          <a:p>
            <a:endParaRPr lang="nl-NL" dirty="0" smtClean="0"/>
          </a:p>
          <a:p>
            <a:endParaRPr lang="nl-NL" dirty="0"/>
          </a:p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4289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Discussie- en gespreksvragen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Welke invloed van reizigersparticipatie is wenselijk?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Wat zou een concrete eerste stap kunnen zijn?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l-NL" dirty="0" smtClean="0"/>
              <a:t>Wie speelt daarbij welke rol?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0A5506-41D8-48CB-9B3A-D82585BBEAC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4389221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T Default a">
      <a:dk1>
        <a:srgbClr val="182E7D"/>
      </a:dk1>
      <a:lt1>
        <a:srgbClr val="FFFFFF"/>
      </a:lt1>
      <a:dk2>
        <a:srgbClr val="FFFFFF"/>
      </a:dk2>
      <a:lt2>
        <a:srgbClr val="FFFFFF"/>
      </a:lt2>
      <a:accent1>
        <a:srgbClr val="1A2E7D"/>
      </a:accent1>
      <a:accent2>
        <a:srgbClr val="762536"/>
      </a:accent2>
      <a:accent3>
        <a:srgbClr val="525F59"/>
      </a:accent3>
      <a:accent4>
        <a:srgbClr val="ACAE10"/>
      </a:accent4>
      <a:accent5>
        <a:srgbClr val="BB3B56"/>
      </a:accent5>
      <a:accent6>
        <a:srgbClr val="808080"/>
      </a:accent6>
      <a:hlink>
        <a:srgbClr val="525F59"/>
      </a:hlink>
      <a:folHlink>
        <a:srgbClr val="ACAE10"/>
      </a:folHlink>
    </a:clrScheme>
    <a:fontScheme name="BT Standaar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T Standaard 1">
        <a:dk1>
          <a:srgbClr val="182E7D"/>
        </a:dk1>
        <a:lt1>
          <a:srgbClr val="FFFFFF"/>
        </a:lt1>
        <a:dk2>
          <a:srgbClr val="FFFFFF"/>
        </a:dk2>
        <a:lt2>
          <a:srgbClr val="808080"/>
        </a:lt2>
        <a:accent1>
          <a:srgbClr val="1A2E7D"/>
        </a:accent1>
        <a:accent2>
          <a:srgbClr val="762536"/>
        </a:accent2>
        <a:accent3>
          <a:srgbClr val="FFFFFF"/>
        </a:accent3>
        <a:accent4>
          <a:srgbClr val="13266A"/>
        </a:accent4>
        <a:accent5>
          <a:srgbClr val="ABADBF"/>
        </a:accent5>
        <a:accent6>
          <a:srgbClr val="6A2030"/>
        </a:accent6>
        <a:hlink>
          <a:srgbClr val="525F59"/>
        </a:hlink>
        <a:folHlink>
          <a:srgbClr val="ACAE1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T Veel tekst">
  <a:themeElements>
    <a:clrScheme name="BT Veel tekst 1">
      <a:dk1>
        <a:srgbClr val="182E7D"/>
      </a:dk1>
      <a:lt1>
        <a:srgbClr val="FFFFFF"/>
      </a:lt1>
      <a:dk2>
        <a:srgbClr val="FFFFFF"/>
      </a:dk2>
      <a:lt2>
        <a:srgbClr val="808080"/>
      </a:lt2>
      <a:accent1>
        <a:srgbClr val="1A2E7D"/>
      </a:accent1>
      <a:accent2>
        <a:srgbClr val="762536"/>
      </a:accent2>
      <a:accent3>
        <a:srgbClr val="FFFFFF"/>
      </a:accent3>
      <a:accent4>
        <a:srgbClr val="13266A"/>
      </a:accent4>
      <a:accent5>
        <a:srgbClr val="ABADBF"/>
      </a:accent5>
      <a:accent6>
        <a:srgbClr val="6A2030"/>
      </a:accent6>
      <a:hlink>
        <a:srgbClr val="525F59"/>
      </a:hlink>
      <a:folHlink>
        <a:srgbClr val="ACAE10"/>
      </a:folHlink>
    </a:clrScheme>
    <a:fontScheme name="BT Veel teks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T Veel tekst 1">
        <a:dk1>
          <a:srgbClr val="182E7D"/>
        </a:dk1>
        <a:lt1>
          <a:srgbClr val="FFFFFF"/>
        </a:lt1>
        <a:dk2>
          <a:srgbClr val="FFFFFF"/>
        </a:dk2>
        <a:lt2>
          <a:srgbClr val="808080"/>
        </a:lt2>
        <a:accent1>
          <a:srgbClr val="1A2E7D"/>
        </a:accent1>
        <a:accent2>
          <a:srgbClr val="762536"/>
        </a:accent2>
        <a:accent3>
          <a:srgbClr val="FFFFFF"/>
        </a:accent3>
        <a:accent4>
          <a:srgbClr val="13266A"/>
        </a:accent4>
        <a:accent5>
          <a:srgbClr val="ABADBF"/>
        </a:accent5>
        <a:accent6>
          <a:srgbClr val="6A2030"/>
        </a:accent6>
        <a:hlink>
          <a:srgbClr val="525F59"/>
        </a:hlink>
        <a:folHlink>
          <a:srgbClr val="ACAE1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T Erg veel tekst">
  <a:themeElements>
    <a:clrScheme name="BT Erg veel tekst 1">
      <a:dk1>
        <a:srgbClr val="182E7D"/>
      </a:dk1>
      <a:lt1>
        <a:srgbClr val="FFFFFF"/>
      </a:lt1>
      <a:dk2>
        <a:srgbClr val="FFFFFF"/>
      </a:dk2>
      <a:lt2>
        <a:srgbClr val="808080"/>
      </a:lt2>
      <a:accent1>
        <a:srgbClr val="1A2E7D"/>
      </a:accent1>
      <a:accent2>
        <a:srgbClr val="762536"/>
      </a:accent2>
      <a:accent3>
        <a:srgbClr val="FFFFFF"/>
      </a:accent3>
      <a:accent4>
        <a:srgbClr val="13266A"/>
      </a:accent4>
      <a:accent5>
        <a:srgbClr val="ABADBF"/>
      </a:accent5>
      <a:accent6>
        <a:srgbClr val="6A2030"/>
      </a:accent6>
      <a:hlink>
        <a:srgbClr val="525F59"/>
      </a:hlink>
      <a:folHlink>
        <a:srgbClr val="ACAE10"/>
      </a:folHlink>
    </a:clrScheme>
    <a:fontScheme name="BT Erg veel teks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255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T Erg veel tekst 1">
        <a:dk1>
          <a:srgbClr val="182E7D"/>
        </a:dk1>
        <a:lt1>
          <a:srgbClr val="FFFFFF"/>
        </a:lt1>
        <a:dk2>
          <a:srgbClr val="FFFFFF"/>
        </a:dk2>
        <a:lt2>
          <a:srgbClr val="808080"/>
        </a:lt2>
        <a:accent1>
          <a:srgbClr val="1A2E7D"/>
        </a:accent1>
        <a:accent2>
          <a:srgbClr val="762536"/>
        </a:accent2>
        <a:accent3>
          <a:srgbClr val="FFFFFF"/>
        </a:accent3>
        <a:accent4>
          <a:srgbClr val="13266A"/>
        </a:accent4>
        <a:accent5>
          <a:srgbClr val="ABADBF"/>
        </a:accent5>
        <a:accent6>
          <a:srgbClr val="6A2030"/>
        </a:accent6>
        <a:hlink>
          <a:srgbClr val="525F59"/>
        </a:hlink>
        <a:folHlink>
          <a:srgbClr val="ACAE1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-thema">
  <a:themeElements>
    <a:clrScheme name="">
      <a:dk1>
        <a:srgbClr val="182E7D"/>
      </a:dk1>
      <a:lt1>
        <a:srgbClr val="FFFFFF"/>
      </a:lt1>
      <a:dk2>
        <a:srgbClr val="FFFFFF"/>
      </a:dk2>
      <a:lt2>
        <a:srgbClr val="808080"/>
      </a:lt2>
      <a:accent1>
        <a:srgbClr val="1A2E7D"/>
      </a:accent1>
      <a:accent2>
        <a:srgbClr val="762536"/>
      </a:accent2>
      <a:accent3>
        <a:srgbClr val="FFFFFF"/>
      </a:accent3>
      <a:accent4>
        <a:srgbClr val="13266A"/>
      </a:accent4>
      <a:accent5>
        <a:srgbClr val="ABADBF"/>
      </a:accent5>
      <a:accent6>
        <a:srgbClr val="6A2030"/>
      </a:accent6>
      <a:hlink>
        <a:srgbClr val="525F59"/>
      </a:hlink>
      <a:folHlink>
        <a:srgbClr val="ACAE1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1128</TotalTime>
  <Words>583</Words>
  <Application>Microsoft Office PowerPoint</Application>
  <PresentationFormat>A4 (210 x 297 mm)</PresentationFormat>
  <Paragraphs>77</Paragraphs>
  <Slides>10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3</vt:i4>
      </vt:variant>
      <vt:variant>
        <vt:lpstr>Diatitels</vt:lpstr>
      </vt:variant>
      <vt:variant>
        <vt:i4>10</vt:i4>
      </vt:variant>
    </vt:vector>
  </HeadingPairs>
  <TitlesOfParts>
    <vt:vector size="13" baseType="lpstr">
      <vt:lpstr>Blank</vt:lpstr>
      <vt:lpstr>BT Veel tekst</vt:lpstr>
      <vt:lpstr>BT Erg veel tekst</vt:lpstr>
      <vt:lpstr>Marktwerking en aanbesteding in het OV: naar een nieuwe fase met meer reizigersparticipatie</vt:lpstr>
      <vt:lpstr>Stelling</vt:lpstr>
      <vt:lpstr>Opbouw presentatie</vt:lpstr>
      <vt:lpstr>Hoe staan we ervoor?   </vt:lpstr>
      <vt:lpstr>In vogelvlucht: ontwikkelingen in marktwerking en aanbesteding</vt:lpstr>
      <vt:lpstr>Lessons learned en ….. onopgeloste vraagstukken</vt:lpstr>
      <vt:lpstr>Welke ruimte geven wet- en regelgeving?</vt:lpstr>
      <vt:lpstr>Ruimte voor maatschappelijke participatie?</vt:lpstr>
      <vt:lpstr>Wie is aan zet?</vt:lpstr>
      <vt:lpstr>Discussie- en gespreksvragen</vt:lpstr>
    </vt:vector>
  </TitlesOfParts>
  <Company>Berenschot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Marktwerking en aanbesteding in het OV: ontwikkelingen en kansen voor burgerparticipatie</dc:title>
  <dc:creator>Derck Buitendijk</dc:creator>
  <dc:description>Versie 2010.0</dc:description>
  <cp:lastModifiedBy>Derck Buitendijk</cp:lastModifiedBy>
  <cp:revision>16</cp:revision>
  <dcterms:created xsi:type="dcterms:W3CDTF">2013-11-14T15:28:19Z</dcterms:created>
  <dcterms:modified xsi:type="dcterms:W3CDTF">2013-11-15T10:16:32Z</dcterms:modified>
</cp:coreProperties>
</file>